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76" r:id="rId4"/>
    <p:sldId id="277" r:id="rId5"/>
    <p:sldId id="278" r:id="rId6"/>
    <p:sldId id="292" r:id="rId7"/>
    <p:sldId id="279" r:id="rId8"/>
    <p:sldId id="272" r:id="rId9"/>
    <p:sldId id="284" r:id="rId10"/>
    <p:sldId id="285" r:id="rId11"/>
    <p:sldId id="286" r:id="rId12"/>
    <p:sldId id="287" r:id="rId13"/>
    <p:sldId id="274" r:id="rId14"/>
    <p:sldId id="271" r:id="rId15"/>
    <p:sldId id="270" r:id="rId16"/>
    <p:sldId id="293" r:id="rId17"/>
    <p:sldId id="289" r:id="rId18"/>
    <p:sldId id="290" r:id="rId19"/>
    <p:sldId id="29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662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-39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FF71A-61B3-9147-822A-3A3D1A93006A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2AB04-EFF7-A040-9EF6-7B7EFE79E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779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7313B-17A1-4F42-829F-F57296079729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4573F-0FAC-3F4D-BA7F-629DDC4DA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80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4573F-0FAC-3F4D-BA7F-629DDC4DA7B0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1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4573F-0FAC-3F4D-BA7F-629DDC4DA7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39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The</a:t>
            </a:r>
            <a:r>
              <a:rPr lang="en-US" baseline="0" dirty="0" smtClean="0"/>
              <a:t> way that </a:t>
            </a:r>
            <a:r>
              <a:rPr lang="en-US" baseline="0" dirty="0" err="1" smtClean="0"/>
              <a:t>OpenCL</a:t>
            </a:r>
            <a:r>
              <a:rPr lang="en-US" baseline="0" dirty="0" smtClean="0"/>
              <a:t> works is typical C sequential host code is written with the </a:t>
            </a:r>
            <a:r>
              <a:rPr lang="en-US" baseline="0" dirty="0" err="1" smtClean="0"/>
              <a:t>OpenCL</a:t>
            </a:r>
            <a:r>
              <a:rPr lang="en-US" baseline="0" dirty="0" smtClean="0"/>
              <a:t> API to communicate with the accelerator and then 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compiled with a standard compiler like </a:t>
            </a:r>
            <a:r>
              <a:rPr lang="en-US" baseline="0" dirty="0" err="1" smtClean="0"/>
              <a:t>gcc</a:t>
            </a:r>
            <a:endParaRPr lang="en-US" baseline="0" dirty="0" smtClean="0"/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The result is an executable that gets run on the host.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Meanwhile the functions that you want to accelerate get placed in a .cl kernel file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And compiled with the</a:t>
            </a:r>
            <a:r>
              <a:rPr lang="en-US" baseline="0" dirty="0" smtClean="0"/>
              <a:t> Altera </a:t>
            </a:r>
            <a:r>
              <a:rPr lang="en-US" baseline="0" dirty="0" err="1" smtClean="0"/>
              <a:t>OpenCL</a:t>
            </a:r>
            <a:r>
              <a:rPr lang="en-US" baseline="0" dirty="0" smtClean="0"/>
              <a:t> compiler.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&lt;Click&gt;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The object file that gets created is effectively HDL code that gets passed into the Altera </a:t>
            </a:r>
            <a:r>
              <a:rPr lang="en-US" baseline="0" dirty="0" err="1" smtClean="0"/>
              <a:t>Quartus</a:t>
            </a:r>
            <a:r>
              <a:rPr lang="en-US" baseline="0" dirty="0" smtClean="0"/>
              <a:t> tool and compiled into an executable.  All of this is done behind the scenes as part of the compilation process.  </a:t>
            </a:r>
            <a:r>
              <a:rPr lang="en-US" baseline="0" dirty="0" err="1" smtClean="0"/>
              <a:t>THe</a:t>
            </a:r>
            <a:r>
              <a:rPr lang="en-US" baseline="0" dirty="0" smtClean="0"/>
              <a:t> resulting executable is used by the host to program the FPGA during runtime with the resulting acceleration kernels</a:t>
            </a:r>
            <a:endParaRPr lang="en-US" dirty="0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3DD1E4-2354-4102-8EB0-859D9FE3304F}" type="slidenum">
              <a:rPr 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956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err="1" smtClean="0"/>
              <a:t>lancet@yogurt</a:t>
            </a:r>
            <a:r>
              <a:rPr lang="en-US" sz="1000" dirty="0" smtClean="0"/>
              <a:t>:~/examples/fft1d$ echo $LD_LIBRARY_PATH</a:t>
            </a:r>
          </a:p>
          <a:p>
            <a:r>
              <a:rPr lang="en-US" sz="1000" dirty="0" smtClean="0"/>
              <a:t>/home/lancet/quartus15_143/capi_bsp_v2/host/ppc64le/lib:/home/lancet/quartus15_143/</a:t>
            </a:r>
            <a:r>
              <a:rPr lang="en-US" sz="1000" dirty="0" err="1" smtClean="0"/>
              <a:t>hld</a:t>
            </a:r>
            <a:r>
              <a:rPr lang="en-US" sz="1000" dirty="0" smtClean="0"/>
              <a:t>/host/ppc64le/lib</a:t>
            </a:r>
          </a:p>
          <a:p>
            <a:r>
              <a:rPr lang="en-US" dirty="0" err="1" smtClean="0"/>
              <a:t>lancet@yogurt</a:t>
            </a:r>
            <a:r>
              <a:rPr lang="en-US" smtClean="0"/>
              <a:t>:~/examples/fft1d$ export CL_CONTEXT_COMPILER_MODE_ALTERA=3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34573F-0FAC-3F4D-BA7F-629DDC4DA7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61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818" y="3381346"/>
            <a:ext cx="5039857" cy="1470025"/>
          </a:xfrm>
        </p:spPr>
        <p:txBody>
          <a:bodyPr anchor="b" anchorCtr="0">
            <a:normAutofit/>
          </a:bodyPr>
          <a:lstStyle>
            <a:lvl1pPr>
              <a:defRPr sz="21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818" y="4855948"/>
            <a:ext cx="6400800" cy="1142134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dirty="0" smtClean="0"/>
              <a:t>Presenter Name </a:t>
            </a:r>
          </a:p>
          <a:p>
            <a:pPr>
              <a:lnSpc>
                <a:spcPct val="90000"/>
              </a:lnSpc>
              <a:defRPr/>
            </a:pPr>
            <a:r>
              <a:rPr lang="en-GB" dirty="0" smtClean="0"/>
              <a:t>Job Role</a:t>
            </a:r>
          </a:p>
          <a:p>
            <a:pPr>
              <a:lnSpc>
                <a:spcPct val="90000"/>
              </a:lnSpc>
              <a:defRPr/>
            </a:pPr>
            <a:r>
              <a:rPr lang="en-GB" dirty="0" smtClean="0"/>
              <a:t>Company</a:t>
            </a:r>
            <a:endParaRPr lang="en-US" dirty="0"/>
          </a:p>
        </p:txBody>
      </p:sp>
      <p:pic>
        <p:nvPicPr>
          <p:cNvPr id="7" name="Picture 6" descr="Edge2015_ppt layout_4x3_v2-08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1" r="2479"/>
          <a:stretch/>
        </p:blipFill>
        <p:spPr>
          <a:xfrm>
            <a:off x="4440474" y="0"/>
            <a:ext cx="4703526" cy="5004816"/>
          </a:xfrm>
          <a:prstGeom prst="rect">
            <a:avLst/>
          </a:prstGeom>
        </p:spPr>
      </p:pic>
      <p:pic>
        <p:nvPicPr>
          <p:cNvPr id="8" name="Picture 7" descr="Edge2015_ppt layout_4x3_v2-0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8" y="697148"/>
            <a:ext cx="3196449" cy="1408564"/>
          </a:xfrm>
          <a:prstGeom prst="rect">
            <a:avLst/>
          </a:prstGeom>
        </p:spPr>
      </p:pic>
      <p:pic>
        <p:nvPicPr>
          <p:cNvPr id="9" name="Picture 8" descr="Edge2015_ppt layout_4x3_v2-0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28" y="4663925"/>
            <a:ext cx="832104" cy="192024"/>
          </a:xfrm>
          <a:prstGeom prst="rect">
            <a:avLst/>
          </a:prstGeom>
        </p:spPr>
      </p:pic>
      <p:pic>
        <p:nvPicPr>
          <p:cNvPr id="10" name="Picture 9" descr="Edge2015_ppt layout_4x3_v2-10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2369848"/>
            <a:ext cx="4075176" cy="246888"/>
          </a:xfrm>
          <a:prstGeom prst="rect">
            <a:avLst/>
          </a:prstGeom>
        </p:spPr>
      </p:pic>
      <p:sp>
        <p:nvSpPr>
          <p:cNvPr id="11" name="Rectangle 7"/>
          <p:cNvSpPr>
            <a:spLocks noChangeArrowheads="1"/>
          </p:cNvSpPr>
          <p:nvPr userDrawn="1"/>
        </p:nvSpPr>
        <p:spPr bwMode="gray">
          <a:xfrm>
            <a:off x="360818" y="6350636"/>
            <a:ext cx="8456414" cy="22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41251" tIns="20620" rIns="41251" bIns="20620"/>
          <a:lstStyle/>
          <a:p>
            <a:pPr marL="0" marR="0" indent="0" algn="l" defTabSz="61436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dirty="0" smtClean="0"/>
              <a:t>© Copyright IBM Corporation 2015</a:t>
            </a:r>
          </a:p>
          <a:p>
            <a:pPr marL="0" marR="0" indent="0" algn="l" defTabSz="61436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latin typeface="Arial" charset="0"/>
                <a:ea typeface="ＭＳ Ｐゴシック" charset="0"/>
                <a:cs typeface="Arial" charset="0"/>
              </a:rPr>
              <a:t>Technical </a:t>
            </a:r>
            <a:r>
              <a:rPr lang="en-US" sz="700" dirty="0">
                <a:latin typeface="Arial" charset="0"/>
                <a:ea typeface="ＭＳ Ｐゴシック" charset="0"/>
                <a:cs typeface="Arial" charset="0"/>
              </a:rPr>
              <a:t>University/Symposia materials may not be </a:t>
            </a:r>
            <a:r>
              <a:rPr lang="en-US" sz="700" dirty="0" smtClean="0">
                <a:latin typeface="Arial" charset="0"/>
                <a:ea typeface="ＭＳ Ｐゴシック" charset="0"/>
                <a:cs typeface="Arial" charset="0"/>
              </a:rPr>
              <a:t>reproduced</a:t>
            </a:r>
            <a:r>
              <a:rPr lang="en-US" sz="700" baseline="0" dirty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en-US" sz="700" dirty="0" smtClean="0">
                <a:latin typeface="Arial" charset="0"/>
                <a:ea typeface="ＭＳ Ｐゴシック" charset="0"/>
                <a:cs typeface="Arial" charset="0"/>
              </a:rPr>
              <a:t>in </a:t>
            </a:r>
            <a:r>
              <a:rPr lang="en-US" sz="700" dirty="0">
                <a:latin typeface="Arial" charset="0"/>
                <a:ea typeface="ＭＳ Ｐゴシック" charset="0"/>
                <a:cs typeface="Arial" charset="0"/>
              </a:rPr>
              <a:t>whole or in part without the prior written permission of </a:t>
            </a:r>
            <a:r>
              <a:rPr lang="en-US" sz="700" dirty="0" smtClean="0">
                <a:latin typeface="Arial" charset="0"/>
                <a:ea typeface="ＭＳ Ｐゴシック" charset="0"/>
                <a:cs typeface="Arial" charset="0"/>
              </a:rPr>
              <a:t>IBM.</a:t>
            </a:r>
            <a:endParaRPr lang="en-US" altLang="en-US" sz="7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2C549-CAD6-944D-AB16-52BEF20053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4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2068" y="6436989"/>
            <a:ext cx="778430" cy="365125"/>
          </a:xfrm>
        </p:spPr>
        <p:txBody>
          <a:bodyPr/>
          <a:lstStyle/>
          <a:p>
            <a:fld id="{3482C549-CAD6-944D-AB16-52BEF20053F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6991054" y="6538912"/>
            <a:ext cx="1368267" cy="1825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742950" indent="-28575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1143000" indent="-22860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600200" indent="-22860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2057400" indent="-22860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5146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9718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4290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8862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 sz="600" dirty="0" smtClean="0"/>
              <a:t>© Copyright IBM Corporation 2015</a:t>
            </a:r>
          </a:p>
        </p:txBody>
      </p:sp>
    </p:spTree>
    <p:extLst>
      <p:ext uri="{BB962C8B-B14F-4D97-AF65-F5344CB8AC3E}">
        <p14:creationId xmlns:p14="http://schemas.microsoft.com/office/powerpoint/2010/main" val="1843019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0339"/>
            <a:ext cx="8433298" cy="4415824"/>
          </a:xfrm>
        </p:spPr>
        <p:txBody>
          <a:bodyPr/>
          <a:lstStyle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2068" y="6436989"/>
            <a:ext cx="778430" cy="365125"/>
          </a:xfrm>
        </p:spPr>
        <p:txBody>
          <a:bodyPr/>
          <a:lstStyle/>
          <a:p>
            <a:fld id="{3482C549-CAD6-944D-AB16-52BEF20053F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1106488"/>
            <a:ext cx="8432800" cy="6032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6991054" y="6538912"/>
            <a:ext cx="1368267" cy="1825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742950" indent="-28575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1143000" indent="-22860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600200" indent="-22860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2057400" indent="-22860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5146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9718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4290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8862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 sz="600" dirty="0" smtClean="0"/>
              <a:t>© Copyright IBM Corporation 2015</a:t>
            </a:r>
          </a:p>
        </p:txBody>
      </p:sp>
    </p:spTree>
    <p:extLst>
      <p:ext uri="{BB962C8B-B14F-4D97-AF65-F5344CB8AC3E}">
        <p14:creationId xmlns:p14="http://schemas.microsoft.com/office/powerpoint/2010/main" val="175308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350" y="4406900"/>
            <a:ext cx="8135938" cy="1362075"/>
          </a:xfrm>
        </p:spPr>
        <p:txBody>
          <a:bodyPr anchor="t">
            <a:normAutofit/>
          </a:bodyPr>
          <a:lstStyle>
            <a:lvl1pPr algn="l">
              <a:defRPr sz="3000" b="0" cap="none"/>
            </a:lvl1pPr>
          </a:lstStyle>
          <a:p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DA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Presentation title</a:t>
            </a:r>
            <a:endParaRPr lang="en-US" dirty="0"/>
          </a:p>
        </p:txBody>
      </p:sp>
      <p:pic>
        <p:nvPicPr>
          <p:cNvPr id="7" name="Picture 6" descr="Edge2015_ppt layout_4x3_v2-08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1" r="2479"/>
          <a:stretch/>
        </p:blipFill>
        <p:spPr>
          <a:xfrm>
            <a:off x="4440474" y="0"/>
            <a:ext cx="4703526" cy="5004816"/>
          </a:xfrm>
          <a:prstGeom prst="rect">
            <a:avLst/>
          </a:prstGeom>
        </p:spPr>
      </p:pic>
      <p:pic>
        <p:nvPicPr>
          <p:cNvPr id="8" name="Picture 7" descr="Edge2015_ppt layout_4x3_v2-0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8" y="697148"/>
            <a:ext cx="3196449" cy="1408564"/>
          </a:xfrm>
          <a:prstGeom prst="rect">
            <a:avLst/>
          </a:prstGeom>
        </p:spPr>
      </p:pic>
      <p:pic>
        <p:nvPicPr>
          <p:cNvPr id="9" name="Picture 8" descr="Edge2015_ppt layout_4x3_v2-05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28" y="4663925"/>
            <a:ext cx="832104" cy="192024"/>
          </a:xfrm>
          <a:prstGeom prst="rect">
            <a:avLst/>
          </a:prstGeom>
        </p:spPr>
      </p:pic>
      <p:pic>
        <p:nvPicPr>
          <p:cNvPr id="10" name="Picture 9" descr="Edge2015_ppt layout_4x3_v2-10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2369848"/>
            <a:ext cx="4075176" cy="24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68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C549-CAD6-944D-AB16-52BEF20053F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6991054" y="6538912"/>
            <a:ext cx="1368267" cy="1825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742950" indent="-28575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1143000" indent="-22860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600200" indent="-22860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2057400" indent="-22860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5146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9718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4290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8862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 sz="600" dirty="0" smtClean="0"/>
              <a:t>© Copyright IBM Corporation 2015</a:t>
            </a:r>
          </a:p>
        </p:txBody>
      </p:sp>
    </p:spTree>
    <p:extLst>
      <p:ext uri="{BB962C8B-B14F-4D97-AF65-F5344CB8AC3E}">
        <p14:creationId xmlns:p14="http://schemas.microsoft.com/office/powerpoint/2010/main" val="1437207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C549-CAD6-944D-AB16-52BEF20053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6991054" y="6538912"/>
            <a:ext cx="1368267" cy="1825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742950" indent="-28575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1143000" indent="-22860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600200" indent="-22860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2057400" indent="-22860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5146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9718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4290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8862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 sz="600" dirty="0" smtClean="0"/>
              <a:t>© Copyright IBM Corporation 2015</a:t>
            </a:r>
          </a:p>
        </p:txBody>
      </p:sp>
    </p:spTree>
    <p:extLst>
      <p:ext uri="{BB962C8B-B14F-4D97-AF65-F5344CB8AC3E}">
        <p14:creationId xmlns:p14="http://schemas.microsoft.com/office/powerpoint/2010/main" val="1056934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C549-CAD6-944D-AB16-52BEF20053F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6991054" y="6538912"/>
            <a:ext cx="1368267" cy="1825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742950" indent="-28575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1143000" indent="-22860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600200" indent="-22860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2057400" indent="-228600" algn="l" defTabSz="457200" rtl="0" eaLnBrk="0" latinLnBrk="0" hangingPunct="0"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5146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9718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4290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8862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12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 sz="600" dirty="0" smtClean="0"/>
              <a:t>© Copyright IBM Corporation 2015</a:t>
            </a:r>
          </a:p>
        </p:txBody>
      </p:sp>
    </p:spTree>
    <p:extLst>
      <p:ext uri="{BB962C8B-B14F-4D97-AF65-F5344CB8AC3E}">
        <p14:creationId xmlns:p14="http://schemas.microsoft.com/office/powerpoint/2010/main" val="190993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OpenPOW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blue-log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275" y="311150"/>
            <a:ext cx="5873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ine 7"/>
          <p:cNvSpPr>
            <a:spLocks noChangeShapeType="1"/>
          </p:cNvSpPr>
          <p:nvPr userDrawn="1"/>
        </p:nvSpPr>
        <p:spPr bwMode="auto">
          <a:xfrm>
            <a:off x="552450" y="712788"/>
            <a:ext cx="8061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Rectangle 7"/>
          <p:cNvSpPr txBox="1">
            <a:spLocks noChangeArrowheads="1"/>
          </p:cNvSpPr>
          <p:nvPr userDrawn="1"/>
        </p:nvSpPr>
        <p:spPr bwMode="black">
          <a:xfrm>
            <a:off x="334963" y="6554788"/>
            <a:ext cx="3200400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eaLnBrk="1" hangingPunct="1"/>
            <a:fld id="{CDEB623C-5387-4DB9-98D2-7706CF76506C}" type="slidenum">
              <a:rPr lang="en-US" sz="800">
                <a:solidFill>
                  <a:schemeClr val="tx1"/>
                </a:solidFill>
              </a:rPr>
              <a:pPr eaLnBrk="1" hangingPunct="1"/>
              <a:t>‹#›</a:t>
            </a:fld>
            <a:r>
              <a:rPr lang="en-US" sz="800" dirty="0">
                <a:solidFill>
                  <a:schemeClr val="tx1"/>
                </a:solidFill>
              </a:rPr>
              <a:t> 	</a:t>
            </a:r>
            <a:r>
              <a:rPr lang="en-US" sz="800" dirty="0" smtClean="0">
                <a:solidFill>
                  <a:schemeClr val="tx1"/>
                </a:solidFill>
              </a:rPr>
              <a:t>1 April</a:t>
            </a:r>
            <a:r>
              <a:rPr lang="en-US" sz="800" baseline="0" dirty="0" smtClean="0">
                <a:solidFill>
                  <a:schemeClr val="tx1"/>
                </a:solidFill>
              </a:rPr>
              <a:t> 2015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" name="TextBox 14"/>
          <p:cNvSpPr txBox="1">
            <a:spLocks noChangeArrowheads="1"/>
          </p:cNvSpPr>
          <p:nvPr userDrawn="1"/>
        </p:nvSpPr>
        <p:spPr bwMode="auto">
          <a:xfrm>
            <a:off x="2882900" y="6554788"/>
            <a:ext cx="37242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sz="800"/>
              <a:t>CAPI Developer Kit</a:t>
            </a: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black">
          <a:xfrm>
            <a:off x="7589838" y="6554788"/>
            <a:ext cx="13716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algn="r" eaLnBrk="1" hangingPunct="1">
              <a:buClr>
                <a:srgbClr val="000000"/>
              </a:buClr>
              <a:buSzPct val="100000"/>
            </a:pPr>
            <a:r>
              <a:rPr lang="en-US" sz="800"/>
              <a:t>© 2014 IBM Corporation</a:t>
            </a:r>
            <a:endParaRPr lang="en-US" sz="1800"/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79400"/>
            <a:ext cx="123507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961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D3633-7A79-4899-981C-57CF7336BC8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11480" y="1268728"/>
            <a:ext cx="850392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54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3298" cy="83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8746"/>
            <a:ext cx="8433298" cy="4907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49225" marR="0" lvl="0" indent="-149225" algn="l" defTabSz="6143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rgbClr val="008ABF"/>
              </a:buClr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MS PGothic" panose="020B0600070205080204" pitchFamily="34" charset="-128"/>
                <a:cs typeface="+mn-cs"/>
              </a:rPr>
              <a:t>Click to edit Master text styles</a:t>
            </a:r>
          </a:p>
          <a:p>
            <a:pPr marL="307975" marR="0" lvl="1" indent="-157163" algn="l" defTabSz="6143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rgbClr val="008ABF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Second level</a:t>
            </a:r>
          </a:p>
          <a:p>
            <a:pPr marL="463550" marR="0" lvl="2" indent="-153988" algn="l" defTabSz="6143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rgbClr val="008ABF"/>
              </a:buClr>
              <a:buSzTx/>
              <a:buFontTx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Third level</a:t>
            </a:r>
          </a:p>
          <a:p>
            <a:pPr marL="612775" marR="0" lvl="3" indent="-147638" algn="l" defTabSz="6143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rgbClr val="008ABF"/>
              </a:buClr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Fourth level</a:t>
            </a:r>
          </a:p>
          <a:p>
            <a:pPr marL="768350" marR="0" lvl="4" indent="-153988" algn="l" defTabSz="6143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rgbClr val="008ABF"/>
              </a:buClr>
              <a:buSzTx/>
              <a:buFont typeface="Arial" panose="020B0604020202020204" pitchFamily="34" charset="0"/>
              <a:buChar char="&gt;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</a:rPr>
              <a:t>Fifth level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12068" y="6458421"/>
            <a:ext cx="778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2C549-CAD6-944D-AB16-52BEF20053F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5" y="404136"/>
            <a:ext cx="1006937" cy="219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5" y="696807"/>
            <a:ext cx="617722" cy="142551"/>
          </a:xfrm>
          <a:prstGeom prst="rect">
            <a:avLst/>
          </a:prstGeom>
        </p:spPr>
      </p:pic>
      <p:pic>
        <p:nvPicPr>
          <p:cNvPr id="9" name="Picture 8" descr="Edge2015_ppt layout_4x3_v2-09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003" y="274638"/>
            <a:ext cx="668495" cy="703042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977680"/>
            <a:ext cx="8433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67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49225" marR="0" indent="-149225" algn="l" defTabSz="614363" rtl="0" eaLnBrk="0" fontAlgn="base" latinLnBrk="0" hangingPunct="0">
        <a:lnSpc>
          <a:spcPct val="100000"/>
        </a:lnSpc>
        <a:spcBef>
          <a:spcPct val="0"/>
        </a:spcBef>
        <a:spcAft>
          <a:spcPct val="25000"/>
        </a:spcAft>
        <a:buClr>
          <a:schemeClr val="accent1"/>
        </a:buClr>
        <a:buSzTx/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307975" marR="0" indent="-157163" algn="l" defTabSz="614363" rtl="0" eaLnBrk="0" fontAlgn="base" latinLnBrk="0" hangingPunct="0">
        <a:lnSpc>
          <a:spcPct val="100000"/>
        </a:lnSpc>
        <a:spcBef>
          <a:spcPct val="0"/>
        </a:spcBef>
        <a:spcAft>
          <a:spcPct val="25000"/>
        </a:spcAft>
        <a:buClr>
          <a:schemeClr val="accent1"/>
        </a:buClr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marR="0" indent="-153988" algn="l" defTabSz="614363" rtl="0" eaLnBrk="0" fontAlgn="base" latinLnBrk="0" hangingPunct="0">
        <a:lnSpc>
          <a:spcPct val="100000"/>
        </a:lnSpc>
        <a:spcBef>
          <a:spcPct val="0"/>
        </a:spcBef>
        <a:spcAft>
          <a:spcPct val="25000"/>
        </a:spcAft>
        <a:buClr>
          <a:schemeClr val="accent1"/>
        </a:buClr>
        <a:buSzTx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12775" marR="0" indent="-147638" algn="l" defTabSz="614363" rtl="0" eaLnBrk="0" fontAlgn="base" latinLnBrk="0" hangingPunct="0">
        <a:lnSpc>
          <a:spcPct val="100000"/>
        </a:lnSpc>
        <a:spcBef>
          <a:spcPct val="0"/>
        </a:spcBef>
        <a:spcAft>
          <a:spcPct val="25000"/>
        </a:spcAft>
        <a:buClr>
          <a:schemeClr val="accent1"/>
        </a:buClr>
        <a:buSzTx/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68350" marR="0" indent="-153988" algn="l" defTabSz="614363" rtl="0" eaLnBrk="0" fontAlgn="base" latinLnBrk="0" hangingPunct="0">
        <a:lnSpc>
          <a:spcPct val="100000"/>
        </a:lnSpc>
        <a:spcBef>
          <a:spcPct val="0"/>
        </a:spcBef>
        <a:spcAft>
          <a:spcPct val="25000"/>
        </a:spcAft>
        <a:buClr>
          <a:schemeClr val="accent1"/>
        </a:buClr>
        <a:buSzTx/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hyperlink" Target="http://www-304.ibm.com/services/learning/ites.wss/zz/en?pageType=page&amp;c=a0003096" TargetMode="External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2" Type="http://schemas.openxmlformats.org/officeDocument/2006/relationships/hyperlink" Target="http://www-304.ibm.com/jct03001c/services/learning/ites.wss/zz/en?pageType=tp_search_new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hyperlink" Target="mailto:dpmc@us.ibm.com" TargetMode="External"/><Relationship Id="rId10" Type="http://schemas.openxmlformats.org/officeDocument/2006/relationships/image" Target="../media/image38.jpeg"/><Relationship Id="rId4" Type="http://schemas.openxmlformats.org/officeDocument/2006/relationships/hyperlink" Target="http://www-03.ibm.com/certify/" TargetMode="External"/><Relationship Id="rId9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khronos.org/" TargetMode="External"/><Relationship Id="rId13" Type="http://schemas.openxmlformats.org/officeDocument/2006/relationships/hyperlink" Target="http://www.google.com/" TargetMode="External"/><Relationship Id="rId18" Type="http://schemas.openxmlformats.org/officeDocument/2006/relationships/image" Target="../media/image21.gif"/><Relationship Id="rId26" Type="http://schemas.openxmlformats.org/officeDocument/2006/relationships/image" Target="../media/image25.jpeg"/><Relationship Id="rId3" Type="http://schemas.openxmlformats.org/officeDocument/2006/relationships/image" Target="../media/image11.png"/><Relationship Id="rId21" Type="http://schemas.openxmlformats.org/officeDocument/2006/relationships/hyperlink" Target="http://www.arm.com/" TargetMode="External"/><Relationship Id="rId34" Type="http://schemas.openxmlformats.org/officeDocument/2006/relationships/image" Target="../media/image30.png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17" Type="http://schemas.openxmlformats.org/officeDocument/2006/relationships/hyperlink" Target="http://www.ibm.com/" TargetMode="External"/><Relationship Id="rId25" Type="http://schemas.openxmlformats.org/officeDocument/2006/relationships/hyperlink" Target="http://www.nvidia.com/" TargetMode="External"/><Relationship Id="rId33" Type="http://schemas.openxmlformats.org/officeDocument/2006/relationships/image" Target="../media/image29.jpeg"/><Relationship Id="rId2" Type="http://schemas.openxmlformats.org/officeDocument/2006/relationships/hyperlink" Target="http://en.wikipedia.org/wiki/File:OpenCL_Logo.png" TargetMode="External"/><Relationship Id="rId16" Type="http://schemas.openxmlformats.org/officeDocument/2006/relationships/image" Target="../media/image20.png"/><Relationship Id="rId20" Type="http://schemas.openxmlformats.org/officeDocument/2006/relationships/image" Target="../media/image22.gif"/><Relationship Id="rId29" Type="http://schemas.openxmlformats.org/officeDocument/2006/relationships/hyperlink" Target="http://www.samsung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://altera.com/" TargetMode="External"/><Relationship Id="rId24" Type="http://schemas.openxmlformats.org/officeDocument/2006/relationships/image" Target="../media/image24.gif"/><Relationship Id="rId32" Type="http://schemas.openxmlformats.org/officeDocument/2006/relationships/image" Target="../media/image28.gif"/><Relationship Id="rId5" Type="http://schemas.openxmlformats.org/officeDocument/2006/relationships/image" Target="../media/image13.png"/><Relationship Id="rId15" Type="http://schemas.openxmlformats.org/officeDocument/2006/relationships/hyperlink" Target="http://www.fujitsu.com/" TargetMode="External"/><Relationship Id="rId23" Type="http://schemas.openxmlformats.org/officeDocument/2006/relationships/hyperlink" Target="http://www.intel.com/" TargetMode="External"/><Relationship Id="rId28" Type="http://schemas.openxmlformats.org/officeDocument/2006/relationships/image" Target="../media/image26.gif"/><Relationship Id="rId10" Type="http://schemas.openxmlformats.org/officeDocument/2006/relationships/image" Target="../media/image17.jpeg"/><Relationship Id="rId19" Type="http://schemas.openxmlformats.org/officeDocument/2006/relationships/hyperlink" Target="http://www.amd.com/" TargetMode="External"/><Relationship Id="rId31" Type="http://schemas.openxmlformats.org/officeDocument/2006/relationships/hyperlink" Target="http://www.ericsson.com/mobileplatforms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19.jpeg"/><Relationship Id="rId22" Type="http://schemas.openxmlformats.org/officeDocument/2006/relationships/image" Target="../media/image23.gif"/><Relationship Id="rId27" Type="http://schemas.openxmlformats.org/officeDocument/2006/relationships/hyperlink" Target="http://www.ti.com/" TargetMode="External"/><Relationship Id="rId30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0.jpeg"/><Relationship Id="rId5" Type="http://schemas.openxmlformats.org/officeDocument/2006/relationships/image" Target="../media/image31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CAPI </a:t>
            </a:r>
            <a:r>
              <a:rPr lang="en-US" dirty="0" err="1" smtClean="0"/>
              <a:t>OpenCL</a:t>
            </a:r>
            <a:r>
              <a:rPr lang="en-US" dirty="0" smtClean="0"/>
              <a:t> Demonstration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818" y="4874062"/>
            <a:ext cx="6400800" cy="106509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Lance Thompson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/>
              <a:t>lancet@us.ibm.com</a:t>
            </a:r>
          </a:p>
          <a:p>
            <a:pPr>
              <a:lnSpc>
                <a:spcPct val="90000"/>
              </a:lnSpc>
              <a:defRPr/>
            </a:pPr>
            <a:r>
              <a:rPr lang="en-GB" dirty="0" smtClean="0"/>
              <a:t>CAPI Enablement Team</a:t>
            </a:r>
            <a:endParaRPr lang="en-GB" dirty="0"/>
          </a:p>
          <a:p>
            <a:pPr>
              <a:lnSpc>
                <a:spcPct val="90000"/>
              </a:lnSpc>
              <a:defRPr/>
            </a:pPr>
            <a:r>
              <a:rPr lang="en-GB" dirty="0" smtClean="0"/>
              <a:t>IBM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9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106088"/>
            <a:ext cx="8433298" cy="5020075"/>
          </a:xfrm>
        </p:spPr>
        <p:txBody>
          <a:bodyPr/>
          <a:lstStyle/>
          <a:p>
            <a:r>
              <a:rPr lang="en-US" dirty="0" err="1" smtClean="0"/>
              <a:t>Enqueuing</a:t>
            </a:r>
            <a:r>
              <a:rPr lang="en-US" dirty="0" smtClean="0"/>
              <a:t> and launching the kernel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2068" y="6485511"/>
            <a:ext cx="778430" cy="365125"/>
          </a:xfrm>
        </p:spPr>
        <p:txBody>
          <a:bodyPr/>
          <a:lstStyle/>
          <a:p>
            <a:fld id="{3482C549-CAD6-944D-AB16-52BEF20053F9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AutoShape 2"/>
          <p:cNvSpPr>
            <a:spLocks noChangeArrowheads="1"/>
          </p:cNvSpPr>
          <p:nvPr/>
        </p:nvSpPr>
        <p:spPr bwMode="gray">
          <a:xfrm>
            <a:off x="457200" y="1654629"/>
            <a:ext cx="8316686" cy="1798931"/>
          </a:xfrm>
          <a:prstGeom prst="roundRect">
            <a:avLst>
              <a:gd name="adj" fmla="val 2000"/>
            </a:avLst>
          </a:prstGeom>
          <a:solidFill>
            <a:srgbClr val="FAFAFA"/>
          </a:solidFill>
          <a:ln w="635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5992" tIns="17996" rIns="97072" bIns="0"/>
          <a:lstStyle/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status =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clEnqueueWriteBuffer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(queue,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ddatain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CL_FALSE, 0,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sizeof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unsigned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*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vectorSize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hdatain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0, NULL, </a:t>
            </a:r>
            <a:r>
              <a:rPr lang="en-US" sz="1100" dirty="0" smtClean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NULL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status =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clEnqueueWriteBuffer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(queue,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ddataout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CL_FALSE, 0,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sizeof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unsigned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*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vectorSize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hdataout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0, </a:t>
            </a:r>
            <a:r>
              <a:rPr lang="en-US" sz="1100" dirty="0" smtClean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NULL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NULL);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status =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clEnqueueNDRangeKernel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(queue, kernel, 1, NULL, &amp;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gsize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&amp;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lsize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0, NULL, NULL);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status =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clEnqueueReadBuffer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(queue,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ddataout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CL_TRUE, 0,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sizeof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unsigned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*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vectorSize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hdataout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0, NULL, </a:t>
            </a:r>
            <a:r>
              <a:rPr lang="en-US" sz="1100" dirty="0" smtClean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NULL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clFinish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(queue</a:t>
            </a:r>
            <a:r>
              <a:rPr lang="en-US" sz="1100" dirty="0" smtClean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Up Arrow 5"/>
          <p:cNvSpPr/>
          <p:nvPr/>
        </p:nvSpPr>
        <p:spPr bwMode="auto">
          <a:xfrm rot="10800000">
            <a:off x="4299632" y="3753290"/>
            <a:ext cx="553250" cy="591670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AutoShape 2"/>
          <p:cNvSpPr>
            <a:spLocks noChangeArrowheads="1"/>
          </p:cNvSpPr>
          <p:nvPr/>
        </p:nvSpPr>
        <p:spPr bwMode="gray">
          <a:xfrm>
            <a:off x="457200" y="4506906"/>
            <a:ext cx="8316686" cy="1798931"/>
          </a:xfrm>
          <a:prstGeom prst="roundRect">
            <a:avLst>
              <a:gd name="adj" fmla="val 2000"/>
            </a:avLst>
          </a:prstGeom>
          <a:solidFill>
            <a:srgbClr val="FAFAFA"/>
          </a:solidFill>
          <a:ln w="635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5992" tIns="17996" rIns="97072" bIns="0"/>
          <a:lstStyle/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status =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clEnqueueNDRangeKernel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(queue, kernel, 1, NULL, &amp;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gsize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&amp;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lsize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0, NULL, NULL);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clFinish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(queue</a:t>
            </a:r>
            <a:r>
              <a:rPr lang="en-US" sz="1100" dirty="0" smtClean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47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Cleanup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106088"/>
            <a:ext cx="8433298" cy="5020075"/>
          </a:xfrm>
        </p:spPr>
        <p:txBody>
          <a:bodyPr/>
          <a:lstStyle/>
          <a:p>
            <a:r>
              <a:rPr lang="en-US" dirty="0" smtClean="0"/>
              <a:t>Free the Shared Virtual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2068" y="6485511"/>
            <a:ext cx="778430" cy="365125"/>
          </a:xfrm>
        </p:spPr>
        <p:txBody>
          <a:bodyPr/>
          <a:lstStyle/>
          <a:p>
            <a:fld id="{3482C549-CAD6-944D-AB16-52BEF20053F9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AutoShape 2"/>
          <p:cNvSpPr>
            <a:spLocks noChangeArrowheads="1"/>
          </p:cNvSpPr>
          <p:nvPr/>
        </p:nvSpPr>
        <p:spPr bwMode="gray">
          <a:xfrm>
            <a:off x="457200" y="1654629"/>
            <a:ext cx="8316686" cy="1798931"/>
          </a:xfrm>
          <a:prstGeom prst="roundRect">
            <a:avLst>
              <a:gd name="adj" fmla="val 2000"/>
            </a:avLst>
          </a:prstGeom>
          <a:solidFill>
            <a:srgbClr val="FAFAFA"/>
          </a:solidFill>
          <a:ln w="635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5992" tIns="17996" rIns="97072" bIns="0"/>
          <a:lstStyle/>
          <a:p>
            <a:pPr>
              <a:lnSpc>
                <a:spcPct val="115000"/>
              </a:lnSpc>
            </a:pP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clReleaseMemObject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ddatain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clReleaseMemObject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ddataout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acl_aligned_free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hdatain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acl_aligned_free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hdataout</a:t>
            </a:r>
            <a:r>
              <a:rPr lang="en-US" sz="1100" dirty="0" smtClean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Up Arrow 5"/>
          <p:cNvSpPr/>
          <p:nvPr/>
        </p:nvSpPr>
        <p:spPr bwMode="auto">
          <a:xfrm rot="10800000">
            <a:off x="4299632" y="3753290"/>
            <a:ext cx="553250" cy="591670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AutoShape 2"/>
          <p:cNvSpPr>
            <a:spLocks noChangeArrowheads="1"/>
          </p:cNvSpPr>
          <p:nvPr/>
        </p:nvSpPr>
        <p:spPr bwMode="gray">
          <a:xfrm>
            <a:off x="457200" y="4506906"/>
            <a:ext cx="8316686" cy="1798931"/>
          </a:xfrm>
          <a:prstGeom prst="roundRect">
            <a:avLst>
              <a:gd name="adj" fmla="val 2000"/>
            </a:avLst>
          </a:prstGeom>
          <a:solidFill>
            <a:srgbClr val="FAFAFA"/>
          </a:solidFill>
          <a:ln w="635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5992" tIns="17996" rIns="97072" bIns="0"/>
          <a:lstStyle/>
          <a:p>
            <a:pPr>
              <a:lnSpc>
                <a:spcPct val="115000"/>
              </a:lnSpc>
            </a:pP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clSVMFreeAltera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context,hdatain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clSVMFreeAltera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context,hdataout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  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17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Let’s go live</a:t>
            </a:r>
          </a:p>
          <a:p>
            <a:endParaRPr lang="en-US" dirty="0"/>
          </a:p>
          <a:p>
            <a:r>
              <a:rPr lang="en-US" dirty="0" smtClean="0"/>
              <a:t>FFT-1D</a:t>
            </a:r>
            <a:endParaRPr lang="en-US" dirty="0"/>
          </a:p>
          <a:p>
            <a:pPr lvl="1"/>
            <a:r>
              <a:rPr lang="en-US" dirty="0"/>
              <a:t>Notice the </a:t>
            </a:r>
            <a:r>
              <a:rPr lang="en-US" dirty="0" err="1"/>
              <a:t>fpga</a:t>
            </a:r>
            <a:r>
              <a:rPr lang="en-US" dirty="0"/>
              <a:t>-side does not require any changes</a:t>
            </a:r>
          </a:p>
          <a:p>
            <a:pPr lvl="1"/>
            <a:r>
              <a:rPr lang="en-US" dirty="0" smtClean="0"/>
              <a:t>Examine the host-side changes</a:t>
            </a:r>
          </a:p>
          <a:p>
            <a:pPr lvl="1"/>
            <a:endParaRPr lang="en-US" dirty="0"/>
          </a:p>
          <a:p>
            <a:r>
              <a:rPr lang="en-US" dirty="0" smtClean="0"/>
              <a:t>Compile the </a:t>
            </a:r>
            <a:r>
              <a:rPr lang="en-US" dirty="0" err="1" smtClean="0"/>
              <a:t>fpga</a:t>
            </a:r>
            <a:r>
              <a:rPr lang="en-US" dirty="0" smtClean="0"/>
              <a:t>-side</a:t>
            </a:r>
          </a:p>
          <a:p>
            <a:endParaRPr lang="en-US" dirty="0"/>
          </a:p>
          <a:p>
            <a:r>
              <a:rPr lang="en-US" dirty="0"/>
              <a:t>U</a:t>
            </a:r>
            <a:r>
              <a:rPr lang="en-US" dirty="0" smtClean="0"/>
              <a:t>pload the </a:t>
            </a:r>
            <a:r>
              <a:rPr lang="en-US" dirty="0" err="1" smtClean="0"/>
              <a:t>fpga</a:t>
            </a:r>
            <a:r>
              <a:rPr lang="en-US" dirty="0" smtClean="0"/>
              <a:t>-image to the </a:t>
            </a:r>
            <a:r>
              <a:rPr lang="en-US" dirty="0" err="1" smtClean="0"/>
              <a:t>fpga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Examine the host-side changes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ompile the host-side</a:t>
            </a:r>
          </a:p>
          <a:p>
            <a:endParaRPr lang="en-US" dirty="0" smtClean="0"/>
          </a:p>
          <a:p>
            <a:r>
              <a:rPr lang="en-US" dirty="0" smtClean="0"/>
              <a:t>Launch the host-side application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D3633-7A79-4899-981C-57CF7336BC8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63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combination of CAPI and </a:t>
            </a:r>
            <a:r>
              <a:rPr lang="en-US" dirty="0" err="1" smtClean="0"/>
              <a:t>OpenCL</a:t>
            </a:r>
            <a:r>
              <a:rPr lang="en-US" dirty="0" smtClean="0"/>
              <a:t> allow you to more easily leverage the performance potential of FPGA acceleration</a:t>
            </a:r>
          </a:p>
          <a:p>
            <a:pPr lvl="1"/>
            <a:r>
              <a:rPr lang="en-US" dirty="0" smtClean="0"/>
              <a:t>fft1d kernel ported from non-CAPI to CAPI in 6 hours (the time to recompile)</a:t>
            </a:r>
          </a:p>
          <a:p>
            <a:pPr lvl="1"/>
            <a:r>
              <a:rPr lang="en-US" dirty="0" smtClean="0"/>
              <a:t>fft1d host-side migration was 30 minutes (because I type slow </a:t>
            </a:r>
            <a:r>
              <a:rPr lang="en-US" dirty="0" smtClean="0">
                <a:sym typeface="Wingdings" panose="05000000000000000000" pitchFamily="2" charset="2"/>
              </a:rPr>
              <a:t> )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Access points for proof of concept exercises will soon be available:</a:t>
            </a:r>
          </a:p>
          <a:p>
            <a:pPr lvl="1"/>
            <a:r>
              <a:rPr lang="en-US" dirty="0" smtClean="0"/>
              <a:t>IBM Power Innovation Cluster</a:t>
            </a:r>
          </a:p>
          <a:p>
            <a:pPr lvl="1"/>
            <a:r>
              <a:rPr lang="en-US" dirty="0" smtClean="0"/>
              <a:t>Texas Advanced Computing Center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CAPI Developer Kits are available through </a:t>
            </a:r>
            <a:r>
              <a:rPr lang="en-US" dirty="0" err="1" smtClean="0"/>
              <a:t>Nallatech</a:t>
            </a:r>
            <a:endParaRPr lang="en-US" dirty="0"/>
          </a:p>
          <a:p>
            <a:pPr lvl="1"/>
            <a:r>
              <a:rPr lang="en-US" dirty="0" smtClean="0"/>
              <a:t>http</a:t>
            </a:r>
            <a:r>
              <a:rPr lang="en-US" dirty="0"/>
              <a:t>://www.nallatech.com/solutions/openpower-capi-developer-kit-for-power-8/</a:t>
            </a:r>
            <a:endParaRPr lang="en-US" dirty="0" smtClean="0"/>
          </a:p>
          <a:p>
            <a:pPr lvl="1"/>
            <a:r>
              <a:rPr lang="en-US" dirty="0" smtClean="0"/>
              <a:t>Contact Altera for beta access to CAPI </a:t>
            </a:r>
            <a:r>
              <a:rPr lang="en-US" dirty="0" err="1" smtClean="0"/>
              <a:t>OpenCL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lancet@us.ibm.com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2068" y="6497864"/>
            <a:ext cx="778430" cy="365125"/>
          </a:xfrm>
        </p:spPr>
        <p:txBody>
          <a:bodyPr/>
          <a:lstStyle/>
          <a:p>
            <a:fld id="{3482C549-CAD6-944D-AB16-52BEF20053F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01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C549-CAD6-944D-AB16-52BEF20053F9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3" y="1147668"/>
            <a:ext cx="4466291" cy="312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DFDFD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659" y="2536326"/>
            <a:ext cx="4739839" cy="4021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DFDFD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1045276" y="4073635"/>
            <a:ext cx="2639219" cy="2067189"/>
          </a:xfrm>
          <a:prstGeom prst="irregularSeal1">
            <a:avLst/>
          </a:prstGeom>
          <a:solidFill>
            <a:srgbClr val="FDFDFD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defTabSz="614363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defTabSz="614363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defTabSz="614363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defTabSz="614363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defTabSz="614363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algn="ctr" defTabSz="6143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algn="ctr" defTabSz="6143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algn="ctr" defTabSz="6143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algn="ctr" defTabSz="61436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>
                <a:latin typeface="Calibri" panose="020F0502020204030204" pitchFamily="34" charset="0"/>
              </a:rPr>
              <a:t>Some great prizes </a:t>
            </a:r>
          </a:p>
          <a:p>
            <a:pPr algn="ctr" eaLnBrk="1" hangingPunct="1"/>
            <a:r>
              <a:rPr lang="en-GB">
                <a:latin typeface="Calibri" panose="020F0502020204030204" pitchFamily="34" charset="0"/>
              </a:rPr>
              <a:t>to be won!</a:t>
            </a: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Please fill out an evaluation!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602941" y="1678033"/>
            <a:ext cx="225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@ </a:t>
            </a:r>
            <a:r>
              <a:rPr lang="en-GB" sz="2800" dirty="0" err="1" smtClean="0"/>
              <a:t>IBMtechU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0833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 growing your IBM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171"/>
            <a:ext cx="5480686" cy="48089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100" b="1" dirty="0" smtClean="0"/>
              <a:t>		ibm.com</a:t>
            </a:r>
            <a:r>
              <a:rPr lang="en-US" sz="3100" dirty="0" smtClean="0">
                <a:solidFill>
                  <a:schemeClr val="accent1"/>
                </a:solidFill>
              </a:rPr>
              <a:t>/training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provides a</a:t>
            </a:r>
            <a:br>
              <a:rPr lang="en-US" dirty="0" smtClean="0"/>
            </a:br>
            <a:r>
              <a:rPr lang="en-US" dirty="0" smtClean="0"/>
              <a:t>		comprehensive </a:t>
            </a:r>
            <a:r>
              <a:rPr lang="en-US" dirty="0"/>
              <a:t>portfolio of skills and </a:t>
            </a:r>
            <a:r>
              <a:rPr lang="en-US" dirty="0" smtClean="0"/>
              <a:t>career</a:t>
            </a:r>
            <a:br>
              <a:rPr lang="en-US" dirty="0" smtClean="0"/>
            </a:br>
            <a:r>
              <a:rPr lang="en-US" dirty="0" smtClean="0"/>
              <a:t>		accelerators </a:t>
            </a:r>
            <a:r>
              <a:rPr lang="en-US" dirty="0"/>
              <a:t>that are designed to meet all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your training </a:t>
            </a:r>
            <a:r>
              <a:rPr lang="en-US" dirty="0"/>
              <a:t>needs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sz="2300" b="1" dirty="0">
                <a:solidFill>
                  <a:schemeClr val="accent2"/>
                </a:solidFill>
              </a:rPr>
              <a:t>T</a:t>
            </a:r>
            <a:r>
              <a:rPr lang="en-US" sz="2300" b="1" dirty="0" smtClean="0">
                <a:solidFill>
                  <a:schemeClr val="accent2"/>
                </a:solidFill>
              </a:rPr>
              <a:t>raining in cities </a:t>
            </a:r>
            <a:r>
              <a:rPr lang="en-US" sz="2300" b="1" dirty="0">
                <a:solidFill>
                  <a:schemeClr val="accent2"/>
                </a:solidFill>
              </a:rPr>
              <a:t>local to </a:t>
            </a:r>
            <a:r>
              <a:rPr lang="en-US" sz="2300" b="1" dirty="0" smtClean="0">
                <a:solidFill>
                  <a:schemeClr val="accent2"/>
                </a:solidFill>
              </a:rPr>
              <a:t>you</a:t>
            </a:r>
            <a:r>
              <a:rPr lang="en-US" sz="2300" b="1" dirty="0" smtClean="0">
                <a:solidFill>
                  <a:schemeClr val="accent6"/>
                </a:solidFill>
              </a:rPr>
              <a:t> </a:t>
            </a:r>
            <a:r>
              <a:rPr lang="en-US" sz="2300" i="1" dirty="0" smtClean="0"/>
              <a:t>- where </a:t>
            </a:r>
            <a:r>
              <a:rPr lang="en-US" sz="2300" i="1" dirty="0"/>
              <a:t>and </a:t>
            </a:r>
            <a:r>
              <a:rPr lang="en-US" sz="2300" i="1" dirty="0" smtClean="0"/>
              <a:t/>
            </a:r>
            <a:br>
              <a:rPr lang="en-US" sz="2300" i="1" dirty="0" smtClean="0"/>
            </a:br>
            <a:r>
              <a:rPr lang="en-US" sz="2300" i="1" dirty="0" smtClean="0"/>
              <a:t>when </a:t>
            </a:r>
            <a:r>
              <a:rPr lang="en-US" sz="2300" i="1" dirty="0"/>
              <a:t>you need it, and in the format you want</a:t>
            </a:r>
          </a:p>
          <a:p>
            <a:pPr lvl="1"/>
            <a:r>
              <a:rPr lang="en-US" sz="1800" dirty="0"/>
              <a:t>Use </a:t>
            </a:r>
            <a:r>
              <a:rPr lang="en-US" sz="1800" dirty="0">
                <a:hlinkClick r:id="rId2"/>
              </a:rPr>
              <a:t>IBM Training Search</a:t>
            </a:r>
            <a:r>
              <a:rPr lang="en-US" sz="1800" dirty="0"/>
              <a:t> to locate </a:t>
            </a:r>
            <a:r>
              <a:rPr lang="en-US" sz="1800" dirty="0" smtClean="0"/>
              <a:t>public training </a:t>
            </a:r>
            <a:r>
              <a:rPr lang="en-US" sz="1800" dirty="0"/>
              <a:t>classes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near </a:t>
            </a:r>
            <a:r>
              <a:rPr lang="en-US" sz="1800" dirty="0"/>
              <a:t>to you </a:t>
            </a:r>
            <a:r>
              <a:rPr lang="en-US" sz="1800" dirty="0" smtClean="0"/>
              <a:t>with our five Global Training Providers</a:t>
            </a:r>
            <a:endParaRPr lang="en-US" sz="1800" dirty="0"/>
          </a:p>
          <a:p>
            <a:pPr lvl="1"/>
            <a:r>
              <a:rPr lang="en-US" sz="1800" dirty="0" smtClean="0"/>
              <a:t>Private training is also available with </a:t>
            </a:r>
            <a:r>
              <a:rPr lang="en-US" sz="1800" dirty="0"/>
              <a:t>our Global Training </a:t>
            </a:r>
            <a:r>
              <a:rPr lang="en-US" sz="1800" dirty="0" smtClean="0"/>
              <a:t>Providers</a:t>
            </a:r>
            <a:br>
              <a:rPr lang="en-US" sz="1800" dirty="0" smtClean="0"/>
            </a:br>
            <a:endParaRPr lang="en-US" sz="1800" dirty="0"/>
          </a:p>
          <a:p>
            <a:r>
              <a:rPr lang="en-US" sz="2300" dirty="0" smtClean="0"/>
              <a:t>Demanding </a:t>
            </a:r>
            <a:r>
              <a:rPr lang="en-US" sz="2300" dirty="0"/>
              <a:t>a high standard of </a:t>
            </a:r>
            <a:r>
              <a:rPr lang="en-US" sz="2300" dirty="0" smtClean="0"/>
              <a:t>quality – </a:t>
            </a:r>
            <a:br>
              <a:rPr lang="en-US" sz="2300" dirty="0" smtClean="0"/>
            </a:br>
            <a:r>
              <a:rPr lang="en-US" sz="2300" b="1" dirty="0" smtClean="0">
                <a:solidFill>
                  <a:schemeClr val="accent2"/>
                </a:solidFill>
              </a:rPr>
              <a:t>view </a:t>
            </a:r>
            <a:r>
              <a:rPr lang="en-US" sz="2300" b="1" dirty="0">
                <a:solidFill>
                  <a:schemeClr val="accent2"/>
                </a:solidFill>
              </a:rPr>
              <a:t>the paths to success</a:t>
            </a:r>
            <a:r>
              <a:rPr lang="en-US" sz="2300" dirty="0"/>
              <a:t> </a:t>
            </a:r>
          </a:p>
          <a:p>
            <a:pPr lvl="1"/>
            <a:r>
              <a:rPr lang="en-US" sz="1800" dirty="0" smtClean="0"/>
              <a:t>Browse </a:t>
            </a:r>
            <a:r>
              <a:rPr lang="en-US" sz="1800" dirty="0">
                <a:hlinkClick r:id="rId3"/>
              </a:rPr>
              <a:t>Training Paths</a:t>
            </a:r>
            <a:r>
              <a:rPr lang="en-US" sz="1800" dirty="0"/>
              <a:t> and </a:t>
            </a:r>
            <a:r>
              <a:rPr lang="en-US" sz="1800" dirty="0" smtClean="0">
                <a:hlinkClick r:id="rId4"/>
              </a:rPr>
              <a:t>Certifications</a:t>
            </a:r>
            <a:r>
              <a:rPr lang="en-US" sz="1800" dirty="0" smtClean="0"/>
              <a:t> to </a:t>
            </a:r>
            <a:r>
              <a:rPr lang="en-US" sz="1800" dirty="0"/>
              <a:t>find the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course </a:t>
            </a:r>
            <a:r>
              <a:rPr lang="en-US" sz="1800" dirty="0"/>
              <a:t>that is right for </a:t>
            </a:r>
            <a:r>
              <a:rPr lang="en-US" sz="1800" dirty="0" smtClean="0"/>
              <a:t>you</a:t>
            </a:r>
            <a:br>
              <a:rPr lang="en-US" sz="1800" dirty="0" smtClean="0"/>
            </a:br>
            <a:endParaRPr lang="en-US" sz="1800" dirty="0"/>
          </a:p>
          <a:p>
            <a:r>
              <a:rPr lang="en-US" sz="2300" dirty="0"/>
              <a:t>If you can’t find the </a:t>
            </a:r>
            <a:r>
              <a:rPr lang="en-US" sz="2300" b="1" dirty="0">
                <a:solidFill>
                  <a:schemeClr val="accent2"/>
                </a:solidFill>
              </a:rPr>
              <a:t>training that is right for you </a:t>
            </a:r>
            <a:r>
              <a:rPr lang="en-US" sz="2300" dirty="0"/>
              <a:t>with our Global Training Providers, we can </a:t>
            </a:r>
            <a:r>
              <a:rPr lang="en-US" sz="2300" dirty="0" smtClean="0"/>
              <a:t>help.</a:t>
            </a:r>
          </a:p>
          <a:p>
            <a:pPr lvl="1"/>
            <a:r>
              <a:rPr lang="en-US" sz="1800" dirty="0" smtClean="0"/>
              <a:t>Contact </a:t>
            </a:r>
            <a:r>
              <a:rPr lang="en-US" sz="1800" dirty="0"/>
              <a:t>IBM Training at </a:t>
            </a:r>
            <a:r>
              <a:rPr lang="en-US" sz="1800" dirty="0" smtClean="0">
                <a:hlinkClick r:id="rId5"/>
              </a:rPr>
              <a:t>dpmc@us.ibm.com</a:t>
            </a:r>
            <a:endParaRPr lang="en-US" sz="1800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2068" y="6492875"/>
            <a:ext cx="778430" cy="365125"/>
          </a:xfrm>
        </p:spPr>
        <p:txBody>
          <a:bodyPr/>
          <a:lstStyle/>
          <a:p>
            <a:fld id="{3482C549-CAD6-944D-AB16-52BEF20053F9}" type="slidenum">
              <a:rPr lang="en-US" smtClean="0"/>
              <a:t>14</a:t>
            </a:fld>
            <a:endParaRPr lang="en-US" dirty="0"/>
          </a:p>
        </p:txBody>
      </p:sp>
      <p:pic>
        <p:nvPicPr>
          <p:cNvPr id="1026" name="Picture 2" descr="http://www-304.ibm.com/services/learning/images/LearnQuest_172x6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701" y="4564429"/>
            <a:ext cx="16383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-304.ibm.com/services/learning/images/avnet_172x6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701" y="2128311"/>
            <a:ext cx="16383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-304.ibm.com/services/learning/images/ingrammicro_172x64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703" y="3753978"/>
            <a:ext cx="16383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-304.ibm.com/services/learning/images/arrow_172x64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701" y="1317171"/>
            <a:ext cx="16383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-304.ibm.com/services/learning/images/GK_172x64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247" y="2940800"/>
            <a:ext cx="16383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2"/>
          <p:cNvGrpSpPr>
            <a:grpSpLocks/>
          </p:cNvGrpSpPr>
          <p:nvPr/>
        </p:nvGrpSpPr>
        <p:grpSpPr bwMode="auto">
          <a:xfrm>
            <a:off x="6543345" y="5374880"/>
            <a:ext cx="1325562" cy="650875"/>
            <a:chOff x="367035" y="3854038"/>
            <a:chExt cx="1325562" cy="650771"/>
          </a:xfrm>
        </p:grpSpPr>
        <p:sp>
          <p:nvSpPr>
            <p:cNvPr id="16" name="Text Box 36"/>
            <p:cNvSpPr txBox="1">
              <a:spLocks noChangeArrowheads="1"/>
            </p:cNvSpPr>
            <p:nvPr/>
          </p:nvSpPr>
          <p:spPr bwMode="auto">
            <a:xfrm>
              <a:off x="367035" y="4301641"/>
              <a:ext cx="1325562" cy="203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Aft>
                  <a:spcPct val="25000"/>
                </a:spcAft>
                <a:buClr>
                  <a:srgbClr val="0000FF"/>
                </a:buClr>
                <a:buChar char="•"/>
                <a:defRPr sz="1600">
                  <a:solidFill>
                    <a:schemeClr val="tx1"/>
                  </a:solidFill>
                  <a:latin typeface="Arial" pitchFamily="34" charset="0"/>
                </a:defRPr>
              </a:lvl1pPr>
              <a:lvl2pPr indent="-157163" algn="l" eaLnBrk="0" hangingPunct="0">
                <a:spcAft>
                  <a:spcPct val="25000"/>
                </a:spcAft>
                <a:buClr>
                  <a:srgbClr val="0000FF"/>
                </a:buClr>
                <a:buChar char="–"/>
                <a:defRPr sz="1400">
                  <a:solidFill>
                    <a:schemeClr val="tx1"/>
                  </a:solidFill>
                  <a:latin typeface="Arial" pitchFamily="34" charset="0"/>
                </a:defRPr>
              </a:lvl2pPr>
              <a:lvl3pPr indent="-153988" algn="l" eaLnBrk="0" hangingPunct="0">
                <a:spcAft>
                  <a:spcPct val="25000"/>
                </a:spcAft>
                <a:buClr>
                  <a:srgbClr val="0000FF"/>
                </a:buClr>
                <a:buChar char="•"/>
                <a:defRPr sz="1300">
                  <a:solidFill>
                    <a:schemeClr val="tx1"/>
                  </a:solidFill>
                  <a:latin typeface="Arial" pitchFamily="34" charset="0"/>
                </a:defRPr>
              </a:lvl3pPr>
              <a:lvl4pPr indent="-147638" algn="l" eaLnBrk="0" hangingPunct="0">
                <a:spcAft>
                  <a:spcPct val="25000"/>
                </a:spcAft>
                <a:buClr>
                  <a:srgbClr val="0000FF"/>
                </a:buClr>
                <a:buChar char="–"/>
                <a:defRPr sz="1200">
                  <a:solidFill>
                    <a:schemeClr val="tx1"/>
                  </a:solidFill>
                  <a:latin typeface="Arial" pitchFamily="34" charset="0"/>
                </a:defRPr>
              </a:lvl4pPr>
              <a:lvl5pPr indent="-153988" algn="l" eaLnBrk="0" hangingPunct="0">
                <a:spcAft>
                  <a:spcPct val="25000"/>
                </a:spcAft>
                <a:buClr>
                  <a:srgbClr val="0000FF"/>
                </a:buClr>
                <a:buChar char="&gt;"/>
                <a:defRPr sz="1100">
                  <a:solidFill>
                    <a:schemeClr val="tx1"/>
                  </a:solidFill>
                  <a:latin typeface="Arial" pitchFamily="34" charset="0"/>
                </a:defRPr>
              </a:lvl5pPr>
              <a:lvl6pPr indent="-153988" eaLnBrk="0" fontAlgn="base" hangingPunct="0">
                <a:spcBef>
                  <a:spcPct val="0"/>
                </a:spcBef>
                <a:spcAft>
                  <a:spcPct val="25000"/>
                </a:spcAft>
                <a:buClr>
                  <a:srgbClr val="0000FF"/>
                </a:buClr>
                <a:buFont typeface="Arial" pitchFamily="34" charset="0"/>
                <a:buChar char="&gt;"/>
                <a:defRPr sz="1100">
                  <a:solidFill>
                    <a:schemeClr val="tx1"/>
                  </a:solidFill>
                  <a:latin typeface="Arial" pitchFamily="34" charset="0"/>
                </a:defRPr>
              </a:lvl6pPr>
              <a:lvl7pPr indent="-153988" eaLnBrk="0" fontAlgn="base" hangingPunct="0">
                <a:spcBef>
                  <a:spcPct val="0"/>
                </a:spcBef>
                <a:spcAft>
                  <a:spcPct val="25000"/>
                </a:spcAft>
                <a:buClr>
                  <a:srgbClr val="0000FF"/>
                </a:buClr>
                <a:buFont typeface="Arial" pitchFamily="34" charset="0"/>
                <a:buChar char="&gt;"/>
                <a:defRPr sz="1100">
                  <a:solidFill>
                    <a:schemeClr val="tx1"/>
                  </a:solidFill>
                  <a:latin typeface="Arial" pitchFamily="34" charset="0"/>
                </a:defRPr>
              </a:lvl7pPr>
              <a:lvl8pPr indent="-153988" eaLnBrk="0" fontAlgn="base" hangingPunct="0">
                <a:spcBef>
                  <a:spcPct val="0"/>
                </a:spcBef>
                <a:spcAft>
                  <a:spcPct val="25000"/>
                </a:spcAft>
                <a:buClr>
                  <a:srgbClr val="0000FF"/>
                </a:buClr>
                <a:buFont typeface="Arial" pitchFamily="34" charset="0"/>
                <a:buChar char="&gt;"/>
                <a:defRPr sz="1100">
                  <a:solidFill>
                    <a:schemeClr val="tx1"/>
                  </a:solidFill>
                  <a:latin typeface="Arial" pitchFamily="34" charset="0"/>
                </a:defRPr>
              </a:lvl8pPr>
              <a:lvl9pPr indent="-153988" eaLnBrk="0" fontAlgn="base" hangingPunct="0">
                <a:spcBef>
                  <a:spcPct val="0"/>
                </a:spcBef>
                <a:spcAft>
                  <a:spcPct val="25000"/>
                </a:spcAft>
                <a:buClr>
                  <a:srgbClr val="0000FF"/>
                </a:buClr>
                <a:buFont typeface="Arial" pitchFamily="34" charset="0"/>
                <a:buChar char="&gt;"/>
                <a:defRPr sz="11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lang="en-US" altLang="en-US" sz="800" b="1" dirty="0" smtClean="0">
                  <a:solidFill>
                    <a:schemeClr val="accent1"/>
                  </a:solidFill>
                </a:rPr>
                <a:t>Global Skills Initiative</a:t>
              </a:r>
            </a:p>
          </p:txBody>
        </p:sp>
        <p:pic>
          <p:nvPicPr>
            <p:cNvPr id="17" name="Picture 1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999" y="3854038"/>
              <a:ext cx="433634" cy="423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DFDFD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126" y="1165930"/>
            <a:ext cx="11620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8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13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r>
              <a:rPr lang="en-US" dirty="0" smtClean="0"/>
              <a:t> Compile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106088"/>
            <a:ext cx="8433298" cy="5020075"/>
          </a:xfrm>
        </p:spPr>
        <p:txBody>
          <a:bodyPr/>
          <a:lstStyle/>
          <a:p>
            <a:r>
              <a:rPr lang="en-US" dirty="0" err="1" smtClean="0"/>
              <a:t>aoc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2068" y="6485511"/>
            <a:ext cx="778430" cy="365125"/>
          </a:xfrm>
        </p:spPr>
        <p:txBody>
          <a:bodyPr/>
          <a:lstStyle/>
          <a:p>
            <a:fld id="{3482C549-CAD6-944D-AB16-52BEF20053F9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AutoShape 2"/>
          <p:cNvSpPr>
            <a:spLocks noChangeArrowheads="1"/>
          </p:cNvSpPr>
          <p:nvPr/>
        </p:nvSpPr>
        <p:spPr bwMode="gray">
          <a:xfrm>
            <a:off x="457200" y="1654629"/>
            <a:ext cx="8316686" cy="4529195"/>
          </a:xfrm>
          <a:prstGeom prst="roundRect">
            <a:avLst>
              <a:gd name="adj" fmla="val 2000"/>
            </a:avLst>
          </a:prstGeom>
          <a:solidFill>
            <a:srgbClr val="FAFAFA"/>
          </a:solidFill>
          <a:ln w="635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5992" tIns="17996" rIns="97072" bIns="0"/>
          <a:lstStyle/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aoc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device/fft1d.cl --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fpc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--no-interleaving default --board 385_a7_capi -v</a:t>
            </a:r>
          </a:p>
          <a:p>
            <a:pPr>
              <a:lnSpc>
                <a:spcPct val="115000"/>
              </a:lnSpc>
            </a:pP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aoc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Environment checks are completed successfully.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You are now compiling the full flow!!</a:t>
            </a:r>
          </a:p>
          <a:p>
            <a:pPr>
              <a:lnSpc>
                <a:spcPct val="115000"/>
              </a:lnSpc>
            </a:pP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aoc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Selected target board 385_a7_capi</a:t>
            </a:r>
          </a:p>
          <a:p>
            <a:pPr>
              <a:lnSpc>
                <a:spcPct val="115000"/>
              </a:lnSpc>
            </a:pP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aoc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Running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OpenCL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parser....</a:t>
            </a:r>
          </a:p>
          <a:p>
            <a:pPr>
              <a:lnSpc>
                <a:spcPct val="115000"/>
              </a:lnSpc>
            </a:pP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aoc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OpenCL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parser completed successfully.</a:t>
            </a:r>
          </a:p>
          <a:p>
            <a:pPr>
              <a:lnSpc>
                <a:spcPct val="115000"/>
              </a:lnSpc>
            </a:pP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aoc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Compiling....</a:t>
            </a:r>
          </a:p>
          <a:p>
            <a:pPr>
              <a:lnSpc>
                <a:spcPct val="115000"/>
              </a:lnSpc>
            </a:pP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aoc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Linking with IP library ...</a:t>
            </a:r>
          </a:p>
          <a:p>
            <a:pPr>
              <a:lnSpc>
                <a:spcPct val="115000"/>
              </a:lnSpc>
            </a:pP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aoc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First stage compilation completed successfully.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Warning: Unknown platform type, no auto migration performed</a:t>
            </a:r>
          </a:p>
          <a:p>
            <a:pPr>
              <a:lnSpc>
                <a:spcPct val="115000"/>
              </a:lnSpc>
            </a:pP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aoc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Hardware generation completed successfully.</a:t>
            </a:r>
          </a:p>
          <a:p>
            <a:pPr>
              <a:lnSpc>
                <a:spcPct val="115000"/>
              </a:lnSpc>
            </a:pPr>
            <a:r>
              <a:rPr lang="en-US" sz="1100" dirty="0" smtClean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56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the kernel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106088"/>
            <a:ext cx="8433298" cy="5020075"/>
          </a:xfrm>
        </p:spPr>
        <p:txBody>
          <a:bodyPr/>
          <a:lstStyle/>
          <a:p>
            <a:r>
              <a:rPr lang="en-US" dirty="0" smtClean="0"/>
              <a:t>capi_flash.sh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2068" y="6485511"/>
            <a:ext cx="778430" cy="365125"/>
          </a:xfrm>
        </p:spPr>
        <p:txBody>
          <a:bodyPr/>
          <a:lstStyle/>
          <a:p>
            <a:fld id="{3482C549-CAD6-944D-AB16-52BEF20053F9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AutoShape 2"/>
          <p:cNvSpPr>
            <a:spLocks noChangeArrowheads="1"/>
          </p:cNvSpPr>
          <p:nvPr/>
        </p:nvSpPr>
        <p:spPr bwMode="gray">
          <a:xfrm>
            <a:off x="457200" y="1654629"/>
            <a:ext cx="8316686" cy="4529195"/>
          </a:xfrm>
          <a:prstGeom prst="roundRect">
            <a:avLst>
              <a:gd name="adj" fmla="val 2000"/>
            </a:avLst>
          </a:prstGeom>
          <a:solidFill>
            <a:srgbClr val="FAFAFA"/>
          </a:solidFill>
          <a:ln w="635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5992" tIns="17996" rIns="97072" bIns="0"/>
          <a:lstStyle/>
          <a:p>
            <a:pPr>
              <a:lnSpc>
                <a:spcPct val="115000"/>
              </a:lnSpc>
            </a:pP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lancet@yogurt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:~/examples/fft1d$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~/bin/capi_flash.sh </a:t>
            </a:r>
            <a:r>
              <a:rPr lang="en-US" sz="1100" dirty="0" smtClean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bin/fft1d.rbf</a:t>
            </a:r>
            <a:endParaRPr lang="en-US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 password for lancet: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Device ID: 0477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Vendor ID: 1014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VSEC Length/VSEC Rev/VSEC ID: 0x08001280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Version </a:t>
            </a:r>
            <a:r>
              <a:rPr lang="en-US" sz="1100" dirty="0" smtClean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0.12</a:t>
            </a:r>
            <a:endParaRPr lang="en-US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 User Partition with bin/fft1d.rbf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Program -&gt;  for Size: 128 in blocks (32K Words or 128K Bytes</a:t>
            </a:r>
            <a:r>
              <a:rPr lang="en-US" sz="1100" dirty="0" smtClean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Erasing Flash</a:t>
            </a:r>
          </a:p>
          <a:p>
            <a:pPr>
              <a:lnSpc>
                <a:spcPct val="115000"/>
              </a:lnSpc>
            </a:pPr>
            <a:r>
              <a:rPr lang="en-US" sz="1100" dirty="0" smtClean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....................</a:t>
            </a:r>
            <a:endParaRPr lang="en-US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 Flash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Writing Buffer: </a:t>
            </a:r>
            <a:r>
              <a:rPr lang="en-US" sz="1100" dirty="0" smtClean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16511</a:t>
            </a:r>
            <a:endParaRPr lang="en-US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Verifying Flash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Reading Block: </a:t>
            </a:r>
            <a:r>
              <a:rPr lang="en-US" sz="1100" dirty="0" smtClean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128</a:t>
            </a:r>
          </a:p>
          <a:p>
            <a:pPr>
              <a:lnSpc>
                <a:spcPct val="115000"/>
              </a:lnSpc>
            </a:pPr>
            <a:endParaRPr lang="en-US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Erase Time:   121 seconds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Program Time: 27 seconds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Verify Time:  17 seconds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Total Time:   165 seconds</a:t>
            </a:r>
          </a:p>
          <a:p>
            <a:pPr>
              <a:lnSpc>
                <a:spcPct val="115000"/>
              </a:lnSpc>
            </a:pPr>
            <a:endParaRPr lang="en-US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Preparing to reset card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Sleeping 30 seconds for reset to occur</a:t>
            </a:r>
          </a:p>
          <a:p>
            <a:pPr>
              <a:lnSpc>
                <a:spcPct val="115000"/>
              </a:lnSpc>
            </a:pP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lancet@yogurt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:~/examples/fft1d</a:t>
            </a:r>
            <a:r>
              <a:rPr lang="en-US" sz="1100" dirty="0" smtClean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</a:t>
            </a:r>
            <a:endParaRPr lang="en-US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06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Execute host-side application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106088"/>
            <a:ext cx="8433298" cy="5020075"/>
          </a:xfrm>
        </p:spPr>
        <p:txBody>
          <a:bodyPr/>
          <a:lstStyle/>
          <a:p>
            <a:r>
              <a:rPr lang="en-US" dirty="0" smtClean="0"/>
              <a:t>fft1d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2068" y="6485511"/>
            <a:ext cx="778430" cy="365125"/>
          </a:xfrm>
        </p:spPr>
        <p:txBody>
          <a:bodyPr/>
          <a:lstStyle/>
          <a:p>
            <a:fld id="{3482C549-CAD6-944D-AB16-52BEF20053F9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AutoShape 2"/>
          <p:cNvSpPr>
            <a:spLocks noChangeArrowheads="1"/>
          </p:cNvSpPr>
          <p:nvPr/>
        </p:nvSpPr>
        <p:spPr bwMode="gray">
          <a:xfrm>
            <a:off x="457200" y="1654629"/>
            <a:ext cx="8316686" cy="4529195"/>
          </a:xfrm>
          <a:prstGeom prst="roundRect">
            <a:avLst>
              <a:gd name="adj" fmla="val 2000"/>
            </a:avLst>
          </a:prstGeom>
          <a:solidFill>
            <a:srgbClr val="FAFAFA"/>
          </a:solidFill>
          <a:ln w="635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5992" tIns="17996" rIns="97072" bIns="0"/>
          <a:lstStyle/>
          <a:p>
            <a:pPr>
              <a:lnSpc>
                <a:spcPct val="115000"/>
              </a:lnSpc>
            </a:pP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lancet@yogurt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:~/examples/fft1d$ ./bin/fft1d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Using AOCX: fft1d.aocx</a:t>
            </a:r>
          </a:p>
          <a:p>
            <a:pPr>
              <a:lnSpc>
                <a:spcPct val="115000"/>
              </a:lnSpc>
            </a:pPr>
            <a:endParaRPr lang="en-US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Reprogramming device with handle 1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Launching FFT transform for 2000 iterations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FFT kernel initialization is complete.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Processing time = 443.1795ms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Throughput = 0.0185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Gpoints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/ sec (1.1091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Gflops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Signal to noise ratio on output sample: 30.322758 --&gt; FAILED</a:t>
            </a:r>
          </a:p>
          <a:p>
            <a:pPr>
              <a:lnSpc>
                <a:spcPct val="115000"/>
              </a:lnSpc>
            </a:pPr>
            <a:endParaRPr lang="en-US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Launching inverse FFT transform for 2000 iterations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Inverse FFT kernel initialization is complete.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Processing time = 440.3404ms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Throughput = 0.0186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Gpoints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/ sec (1.1162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Gflops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Signal to noise ratio on output sample: 130.668122 --&gt; PASSED</a:t>
            </a:r>
          </a:p>
          <a:p>
            <a:pPr>
              <a:lnSpc>
                <a:spcPct val="115000"/>
              </a:lnSpc>
            </a:pPr>
            <a:endParaRPr lang="en-US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lancet@yogurt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:~/examples/fft1d</a:t>
            </a:r>
            <a:r>
              <a:rPr lang="en-US" sz="1100" dirty="0" smtClean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</a:t>
            </a:r>
            <a:endParaRPr lang="en-US" sz="11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54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changes to an </a:t>
            </a:r>
            <a:r>
              <a:rPr lang="en-US" dirty="0" err="1" smtClean="0"/>
              <a:t>OpenCL</a:t>
            </a:r>
            <a:r>
              <a:rPr lang="en-US" dirty="0" smtClean="0"/>
              <a:t> host-side application to leverage shared virtual memory and play those changes against a kernel compiled for CAPI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See the process to create a kernel:</a:t>
            </a:r>
          </a:p>
          <a:p>
            <a:pPr lvl="1"/>
            <a:r>
              <a:rPr lang="en-US" dirty="0" smtClean="0"/>
              <a:t>compile </a:t>
            </a:r>
            <a:r>
              <a:rPr lang="en-US" dirty="0"/>
              <a:t>the kernel for the FPGA</a:t>
            </a:r>
          </a:p>
          <a:p>
            <a:pPr lvl="1"/>
            <a:r>
              <a:rPr lang="en-US" dirty="0"/>
              <a:t>uploading the kernel to the CAPI </a:t>
            </a:r>
            <a:r>
              <a:rPr lang="en-US" dirty="0" smtClean="0"/>
              <a:t>adapter</a:t>
            </a:r>
          </a:p>
          <a:p>
            <a:pPr lvl="1"/>
            <a:endParaRPr lang="en-US" dirty="0"/>
          </a:p>
          <a:p>
            <a:r>
              <a:rPr lang="en-US" dirty="0" smtClean="0"/>
              <a:t>See the process to create the host-side application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djustments to exploit shared virtual memory</a:t>
            </a:r>
          </a:p>
          <a:p>
            <a:pPr lvl="1"/>
            <a:r>
              <a:rPr lang="en-US" dirty="0" smtClean="0"/>
              <a:t>“make” the c-code</a:t>
            </a:r>
          </a:p>
          <a:p>
            <a:endParaRPr lang="en-US" dirty="0" smtClean="0"/>
          </a:p>
          <a:p>
            <a:r>
              <a:rPr lang="en-US" dirty="0" smtClean="0"/>
              <a:t>See the total application execute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2068" y="6492875"/>
            <a:ext cx="778430" cy="365125"/>
          </a:xfrm>
        </p:spPr>
        <p:txBody>
          <a:bodyPr/>
          <a:lstStyle/>
          <a:p>
            <a:fld id="{3482C549-CAD6-944D-AB16-52BEF20053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2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MS PGothic" panose="020B0600070205080204" pitchFamily="34" charset="-128"/>
              </a:rPr>
              <a:t>What is CAPI?</a:t>
            </a:r>
          </a:p>
        </p:txBody>
      </p:sp>
      <p:sp>
        <p:nvSpPr>
          <p:cNvPr id="849930" name="Rectangle 10"/>
          <p:cNvSpPr>
            <a:spLocks noGrp="1" noChangeArrowheads="1"/>
          </p:cNvSpPr>
          <p:nvPr>
            <p:ph idx="1"/>
          </p:nvPr>
        </p:nvSpPr>
        <p:spPr>
          <a:xfrm>
            <a:off x="4594224" y="1218746"/>
            <a:ext cx="4296273" cy="4907418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400" dirty="0" smtClean="0">
                <a:latin typeface="Arial" panose="020B0604020202020204" pitchFamily="34" charset="0"/>
                <a:ea typeface="MS PGothic" panose="020B0600070205080204" pitchFamily="34" charset="-128"/>
              </a:rPr>
              <a:t>CAPI (Coherent Accelerator Processor Interface) is a set of IBM innovations in </a:t>
            </a:r>
            <a:r>
              <a:rPr lang="en-US" altLang="en-US" sz="1400" b="1" i="1" dirty="0" smtClean="0">
                <a:solidFill>
                  <a:srgbClr val="00B0F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hardware</a:t>
            </a:r>
            <a:r>
              <a:rPr lang="en-US" altLang="en-US" sz="1400" dirty="0" smtClean="0">
                <a:latin typeface="Arial" panose="020B0604020202020204" pitchFamily="34" charset="0"/>
                <a:ea typeface="MS PGothic" panose="020B0600070205080204" pitchFamily="34" charset="-128"/>
              </a:rPr>
              <a:t> and </a:t>
            </a:r>
            <a:r>
              <a:rPr lang="en-US" altLang="en-US" sz="1400" b="1" i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software</a:t>
            </a:r>
            <a:r>
              <a:rPr lang="en-US" altLang="en-US" sz="1400" dirty="0" smtClean="0">
                <a:latin typeface="Arial" panose="020B0604020202020204" pitchFamily="34" charset="0"/>
                <a:ea typeface="MS PGothic" panose="020B0600070205080204" pitchFamily="34" charset="-128"/>
              </a:rPr>
              <a:t> that allow an </a:t>
            </a:r>
            <a:r>
              <a:rPr lang="en-US" altLang="en-US" sz="1400" b="1" i="1" dirty="0" smtClean="0">
                <a:solidFill>
                  <a:srgbClr val="FFC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application</a:t>
            </a:r>
            <a:r>
              <a:rPr lang="en-US" altLang="en-US" sz="1400" dirty="0" smtClean="0">
                <a:latin typeface="Arial" panose="020B0604020202020204" pitchFamily="34" charset="0"/>
                <a:ea typeface="MS PGothic" panose="020B0600070205080204" pitchFamily="34" charset="-128"/>
              </a:rPr>
              <a:t> and it’s </a:t>
            </a:r>
            <a:r>
              <a:rPr lang="en-US" altLang="en-US" sz="1400" b="1" i="1" dirty="0" smtClean="0">
                <a:solidFill>
                  <a:srgbClr val="FFC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accelerated component</a:t>
            </a:r>
            <a:r>
              <a:rPr lang="en-US" altLang="en-US" sz="1400" dirty="0" smtClean="0">
                <a:latin typeface="Arial" panose="020B0604020202020204" pitchFamily="34" charset="0"/>
                <a:ea typeface="MS PGothic" panose="020B0600070205080204" pitchFamily="34" charset="-128"/>
              </a:rPr>
              <a:t> to share the same </a:t>
            </a:r>
            <a:r>
              <a:rPr lang="en-US" altLang="en-US" sz="1400" b="1" i="1" dirty="0" smtClean="0">
                <a:solidFill>
                  <a:srgbClr val="00B05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virtual address space</a:t>
            </a:r>
            <a:r>
              <a:rPr lang="en-US" altLang="en-US" sz="1400" dirty="0" smtClean="0">
                <a:latin typeface="Arial" panose="020B0604020202020204" pitchFamily="34" charset="0"/>
                <a:ea typeface="MS PGothic" panose="020B0600070205080204" pitchFamily="34" charset="-128"/>
              </a:rPr>
              <a:t>. </a:t>
            </a:r>
          </a:p>
          <a:p>
            <a:pPr marL="0" indent="0">
              <a:buNone/>
            </a:pPr>
            <a:endParaRPr lang="en-US" altLang="en-US" sz="1400" dirty="0" smtClean="0"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1400" dirty="0" smtClean="0">
                <a:latin typeface="Arial" panose="020B0604020202020204" pitchFamily="34" charset="0"/>
                <a:ea typeface="MS PGothic" panose="020B0600070205080204" pitchFamily="34" charset="-128"/>
              </a:rPr>
              <a:t>For customers, CAPI enables performance and ease of programming:</a:t>
            </a:r>
          </a:p>
          <a:p>
            <a:r>
              <a:rPr lang="en-US" altLang="en-US" sz="1400" dirty="0" smtClean="0">
                <a:latin typeface="Arial" panose="020B0604020202020204" pitchFamily="34" charset="0"/>
                <a:ea typeface="MS PGothic" panose="020B0600070205080204" pitchFamily="34" charset="-128"/>
              </a:rPr>
              <a:t>Application to set up data coherently in shared virtual memory and call the accelerator functional unit (AFU)</a:t>
            </a:r>
          </a:p>
          <a:p>
            <a:r>
              <a:rPr lang="en-US" altLang="en-US" sz="1400" dirty="0" smtClean="0">
                <a:latin typeface="Arial" panose="020B0604020202020204" pitchFamily="34" charset="0"/>
                <a:ea typeface="MS PGothic" panose="020B0600070205080204" pitchFamily="34" charset="-128"/>
              </a:rPr>
              <a:t>AFU to reads and writes data from and to shared virtual memory coherently across </a:t>
            </a:r>
            <a:r>
              <a:rPr lang="en-US" altLang="en-US" sz="1400" dirty="0" err="1" smtClean="0">
                <a:latin typeface="Arial" panose="020B0604020202020204" pitchFamily="34" charset="0"/>
                <a:ea typeface="MS PGothic" panose="020B0600070205080204" pitchFamily="34" charset="-128"/>
              </a:rPr>
              <a:t>PCIe</a:t>
            </a:r>
            <a:r>
              <a:rPr lang="en-US" altLang="en-US" sz="1400" dirty="0" smtClean="0">
                <a:latin typeface="Arial" panose="020B0604020202020204" pitchFamily="34" charset="0"/>
                <a:ea typeface="MS PGothic" panose="020B0600070205080204" pitchFamily="34" charset="-128"/>
              </a:rPr>
              <a:t> and communicating with the application</a:t>
            </a:r>
          </a:p>
          <a:p>
            <a:r>
              <a:rPr lang="en-US" altLang="en-US" sz="1400" dirty="0" smtClean="0">
                <a:latin typeface="Arial" panose="020B0604020202020204" pitchFamily="34" charset="0"/>
                <a:ea typeface="MS PGothic" panose="020B0600070205080204" pitchFamily="34" charset="-128"/>
              </a:rPr>
              <a:t>AFU to coherently cache data in the PSL cache for quick AFU access</a:t>
            </a:r>
          </a:p>
          <a:p>
            <a:endParaRPr lang="en-US" altLang="en-US" sz="1400" dirty="0"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sz="1400" dirty="0" smtClean="0">
                <a:latin typeface="Arial" panose="020B0604020202020204" pitchFamily="34" charset="0"/>
                <a:ea typeface="MS PGothic" panose="020B0600070205080204" pitchFamily="34" charset="-128"/>
              </a:rPr>
              <a:t>See “Acceleration with CAPI: What Makes It Great” (pSY0761) for more depth.</a:t>
            </a:r>
          </a:p>
        </p:txBody>
      </p:sp>
      <p:pic>
        <p:nvPicPr>
          <p:cNvPr id="25602" name="Picture 25" descr="pcie-385n-fro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033063"/>
            <a:ext cx="4146550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AutoShape 2"/>
          <p:cNvSpPr>
            <a:spLocks noChangeAspect="1" noChangeArrowheads="1"/>
          </p:cNvSpPr>
          <p:nvPr/>
        </p:nvSpPr>
        <p:spPr bwMode="auto">
          <a:xfrm>
            <a:off x="2190750" y="1877613"/>
            <a:ext cx="768350" cy="844550"/>
          </a:xfrm>
          <a:prstGeom prst="roundRect">
            <a:avLst>
              <a:gd name="adj" fmla="val 2310"/>
            </a:avLst>
          </a:prstGeom>
          <a:gradFill rotWithShape="1">
            <a:gsLst>
              <a:gs pos="0">
                <a:srgbClr val="C0C0C0"/>
              </a:gs>
              <a:gs pos="100000">
                <a:srgbClr val="595959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0" tIns="0" rIns="0" bIns="0" anchorCtr="1"/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eaLnBrk="1" hangingPunct="1">
              <a:spcBef>
                <a:spcPts val="538"/>
              </a:spcBef>
              <a:spcAft>
                <a:spcPts val="538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None/>
            </a:pPr>
            <a:r>
              <a:rPr lang="en-US" sz="1000" b="1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FPGA</a:t>
            </a:r>
          </a:p>
        </p:txBody>
      </p:sp>
      <p:pic>
        <p:nvPicPr>
          <p:cNvPr id="25604" name="Picture 32" descr="Murano DD1 V2d R1 Final_sm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3" y="3490513"/>
            <a:ext cx="2249487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25" name="TextBox 2"/>
          <p:cNvSpPr txBox="1">
            <a:spLocks noChangeArrowheads="1"/>
          </p:cNvSpPr>
          <p:nvPr/>
        </p:nvSpPr>
        <p:spPr bwMode="auto">
          <a:xfrm>
            <a:off x="2497138" y="4896582"/>
            <a:ext cx="654050" cy="1089481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09588" indent="-163513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5663" indent="-173038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3325" indent="-173038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1539875" indent="-163513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US" altLang="en-US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POWER8</a:t>
            </a:r>
            <a:br>
              <a:rPr lang="en-US" altLang="en-US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Core</a:t>
            </a:r>
          </a:p>
        </p:txBody>
      </p:sp>
      <p:sp>
        <p:nvSpPr>
          <p:cNvPr id="849927" name="TextBox 4"/>
          <p:cNvSpPr txBox="1">
            <a:spLocks noChangeArrowheads="1"/>
          </p:cNvSpPr>
          <p:nvPr/>
        </p:nvSpPr>
        <p:spPr bwMode="auto">
          <a:xfrm rot="5400000">
            <a:off x="2105819" y="3689744"/>
            <a:ext cx="500062" cy="2540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000" b="1">
                <a:cs typeface="Times New Roman" panose="02020603050405020304" pitchFamily="18" charset="0"/>
              </a:rPr>
              <a:t>PCIe</a:t>
            </a:r>
          </a:p>
        </p:txBody>
      </p:sp>
      <p:sp>
        <p:nvSpPr>
          <p:cNvPr id="25613" name="TextBox 10"/>
          <p:cNvSpPr txBox="1">
            <a:spLocks noChangeArrowheads="1"/>
          </p:cNvSpPr>
          <p:nvPr/>
        </p:nvSpPr>
        <p:spPr bwMode="auto">
          <a:xfrm>
            <a:off x="1774825" y="6235300"/>
            <a:ext cx="1398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000" b="1">
                <a:solidFill>
                  <a:schemeClr val="tx1"/>
                </a:solidFill>
                <a:cs typeface="Times New Roman" panose="02020603050405020304" pitchFamily="18" charset="0"/>
              </a:rPr>
              <a:t>POWER8</a:t>
            </a:r>
            <a:r>
              <a:rPr lang="en-US" altLang="en-US" sz="1000" b="1">
                <a:cs typeface="Times New Roman" panose="02020603050405020304" pitchFamily="18" charset="0"/>
              </a:rPr>
              <a:t> Processor</a:t>
            </a:r>
          </a:p>
        </p:txBody>
      </p:sp>
      <p:sp>
        <p:nvSpPr>
          <p:cNvPr id="25614" name="Line 13"/>
          <p:cNvSpPr>
            <a:spLocks noChangeShapeType="1"/>
          </p:cNvSpPr>
          <p:nvPr/>
        </p:nvSpPr>
        <p:spPr bwMode="auto">
          <a:xfrm flipV="1">
            <a:off x="2344738" y="3182538"/>
            <a:ext cx="0" cy="384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9934" name="Rectangle 14"/>
          <p:cNvSpPr>
            <a:spLocks noChangeArrowheads="1"/>
          </p:cNvSpPr>
          <p:nvPr/>
        </p:nvSpPr>
        <p:spPr bwMode="auto">
          <a:xfrm>
            <a:off x="2497138" y="5333600"/>
            <a:ext cx="231775" cy="692150"/>
          </a:xfrm>
          <a:prstGeom prst="rect">
            <a:avLst/>
          </a:prstGeom>
          <a:solidFill>
            <a:srgbClr val="CC99FF"/>
          </a:solidFill>
          <a:ln w="9398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800" b="1"/>
              <a:t>OS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800" b="1"/>
          </a:p>
        </p:txBody>
      </p:sp>
      <p:sp>
        <p:nvSpPr>
          <p:cNvPr id="849935" name="AutoShape 79"/>
          <p:cNvSpPr>
            <a:spLocks noChangeAspect="1" noChangeArrowheads="1"/>
          </p:cNvSpPr>
          <p:nvPr/>
        </p:nvSpPr>
        <p:spPr bwMode="auto">
          <a:xfrm>
            <a:off x="2497138" y="5714600"/>
            <a:ext cx="654050" cy="307975"/>
          </a:xfrm>
          <a:prstGeom prst="roundRect">
            <a:avLst>
              <a:gd name="adj" fmla="val 8412"/>
            </a:avLst>
          </a:prstGeom>
          <a:solidFill>
            <a:srgbClr val="FF993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45720" tIns="0" rIns="45720" bIns="0" anchor="ctr"/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eaLnBrk="1" hangingPunct="1">
              <a:spcBef>
                <a:spcPts val="538"/>
              </a:spcBef>
              <a:spcAft>
                <a:spcPts val="538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800" b="1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App</a:t>
            </a:r>
          </a:p>
        </p:txBody>
      </p:sp>
      <p:sp>
        <p:nvSpPr>
          <p:cNvPr id="849936" name="TextBox 2"/>
          <p:cNvSpPr txBox="1">
            <a:spLocks noChangeArrowheads="1"/>
          </p:cNvSpPr>
          <p:nvPr/>
        </p:nvSpPr>
        <p:spPr bwMode="auto">
          <a:xfrm>
            <a:off x="1844676" y="4681138"/>
            <a:ext cx="2403474" cy="2154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800" b="1">
                <a:cs typeface="Times New Roman" panose="02020603050405020304" pitchFamily="18" charset="0"/>
              </a:rPr>
              <a:t>Memory (Coherent)</a:t>
            </a:r>
          </a:p>
        </p:txBody>
      </p:sp>
      <p:sp>
        <p:nvSpPr>
          <p:cNvPr id="34842" name="AutoShape 79"/>
          <p:cNvSpPr>
            <a:spLocks noChangeAspect="1" noChangeArrowheads="1"/>
          </p:cNvSpPr>
          <p:nvPr/>
        </p:nvSpPr>
        <p:spPr bwMode="auto">
          <a:xfrm>
            <a:off x="2190750" y="2031600"/>
            <a:ext cx="768350" cy="379413"/>
          </a:xfrm>
          <a:prstGeom prst="roundRect">
            <a:avLst>
              <a:gd name="adj" fmla="val 8412"/>
            </a:avLst>
          </a:prstGeom>
          <a:solidFill>
            <a:srgbClr val="FF993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45720" tIns="0" rIns="45720" bIns="0" anchor="ctr"/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eaLnBrk="1" hangingPunct="1">
              <a:spcBef>
                <a:spcPts val="538"/>
              </a:spcBef>
              <a:spcAft>
                <a:spcPts val="538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None/>
            </a:pPr>
            <a:r>
              <a:rPr lang="en-US" sz="800" b="1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AFU</a:t>
            </a:r>
          </a:p>
        </p:txBody>
      </p:sp>
      <p:sp>
        <p:nvSpPr>
          <p:cNvPr id="34844" name="AutoShape 79"/>
          <p:cNvSpPr>
            <a:spLocks noChangeAspect="1" noChangeArrowheads="1"/>
          </p:cNvSpPr>
          <p:nvPr/>
        </p:nvSpPr>
        <p:spPr bwMode="auto">
          <a:xfrm>
            <a:off x="2190750" y="2414188"/>
            <a:ext cx="768350" cy="304800"/>
          </a:xfrm>
          <a:prstGeom prst="roundRect">
            <a:avLst>
              <a:gd name="adj" fmla="val 8412"/>
            </a:avLst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45720" tIns="0" rIns="45720" bIns="0" anchor="ctr"/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eaLnBrk="1" hangingPunct="1">
              <a:spcBef>
                <a:spcPts val="538"/>
              </a:spcBef>
              <a:spcAft>
                <a:spcPts val="538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None/>
            </a:pPr>
            <a:r>
              <a:rPr lang="en-US" sz="700" b="1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IBM Supplied PSL</a:t>
            </a:r>
          </a:p>
        </p:txBody>
      </p:sp>
      <p:sp>
        <p:nvSpPr>
          <p:cNvPr id="25" name="TextBox 2"/>
          <p:cNvSpPr txBox="1">
            <a:spLocks noChangeArrowheads="1"/>
          </p:cNvSpPr>
          <p:nvPr/>
        </p:nvSpPr>
        <p:spPr bwMode="auto">
          <a:xfrm>
            <a:off x="500063" y="3490514"/>
            <a:ext cx="1344613" cy="2725736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800" b="1" dirty="0" smtClean="0">
                <a:cs typeface="Times New Roman" panose="02020603050405020304" pitchFamily="18" charset="0"/>
              </a:rPr>
              <a:t>Virtual Memory</a:t>
            </a:r>
            <a:endParaRPr lang="en-US" altLang="en-US" sz="800" b="1" dirty="0">
              <a:cs typeface="Times New Roman" panose="02020603050405020304" pitchFamily="18" charset="0"/>
            </a:endParaRPr>
          </a:p>
        </p:txBody>
      </p:sp>
      <p:sp>
        <p:nvSpPr>
          <p:cNvPr id="849926" name="TextBox 2"/>
          <p:cNvSpPr txBox="1">
            <a:spLocks noChangeArrowheads="1"/>
          </p:cNvSpPr>
          <p:nvPr/>
        </p:nvSpPr>
        <p:spPr bwMode="auto">
          <a:xfrm rot="5400000">
            <a:off x="2048668" y="4246959"/>
            <a:ext cx="614363" cy="2540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000" b="1" dirty="0">
                <a:cs typeface="Times New Roman" panose="02020603050405020304" pitchFamily="18" charset="0"/>
              </a:rPr>
              <a:t>CAPP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C549-CAD6-944D-AB16-52BEF20053F9}" type="slidenum">
              <a:rPr lang="en-US" smtClean="0"/>
              <a:t>2</a:t>
            </a:fld>
            <a:endParaRPr lang="en-US"/>
          </a:p>
        </p:txBody>
      </p:sp>
      <p:sp>
        <p:nvSpPr>
          <p:cNvPr id="2" name="Bent-Up Arrow 1"/>
          <p:cNvSpPr/>
          <p:nvPr/>
        </p:nvSpPr>
        <p:spPr>
          <a:xfrm rot="16200000">
            <a:off x="1606100" y="4550769"/>
            <a:ext cx="980100" cy="1526590"/>
          </a:xfrm>
          <a:prstGeom prst="bentUpArrow">
            <a:avLst>
              <a:gd name="adj1" fmla="val 8238"/>
              <a:gd name="adj2" fmla="val 8553"/>
              <a:gd name="adj3" fmla="val 28259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p Arrow 3"/>
          <p:cNvSpPr/>
          <p:nvPr/>
        </p:nvSpPr>
        <p:spPr>
          <a:xfrm>
            <a:off x="2882900" y="2248607"/>
            <a:ext cx="192087" cy="3557097"/>
          </a:xfrm>
          <a:prstGeom prst="upArrow">
            <a:avLst>
              <a:gd name="adj1" fmla="val 49395"/>
              <a:gd name="adj2" fmla="val 142112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-Up Arrow 4"/>
          <p:cNvSpPr/>
          <p:nvPr/>
        </p:nvSpPr>
        <p:spPr>
          <a:xfrm>
            <a:off x="1332854" y="2248607"/>
            <a:ext cx="1550047" cy="2536816"/>
          </a:xfrm>
          <a:prstGeom prst="leftUpArrow">
            <a:avLst>
              <a:gd name="adj1" fmla="val 5850"/>
              <a:gd name="adj2" fmla="val 6096"/>
              <a:gd name="adj3" fmla="val 18104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9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9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9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9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9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9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9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9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499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499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99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25" grpId="0" animBg="1"/>
      <p:bldP spid="849927" grpId="0" animBg="1"/>
      <p:bldP spid="849934" grpId="0" animBg="1"/>
      <p:bldP spid="849935" grpId="0" animBg="1"/>
      <p:bldP spid="849936" grpId="0" animBg="1"/>
      <p:bldP spid="34842" grpId="0" animBg="1"/>
      <p:bldP spid="34844" grpId="0" animBg="1"/>
      <p:bldP spid="25" grpId="0" animBg="1"/>
      <p:bldP spid="849926" grpId="0" animBg="1"/>
      <p:bldP spid="2" grpId="0" animBg="1"/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OpenCL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8746"/>
            <a:ext cx="5063081" cy="490741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OpenCL</a:t>
            </a:r>
            <a:r>
              <a:rPr lang="en-US" dirty="0" smtClean="0"/>
              <a:t> is an open standard programming framework enabling a programmer to code and compile a kernel for a number of architectures like CPU’s, GPU’s, FPGA’s or other processors.</a:t>
            </a:r>
          </a:p>
          <a:p>
            <a:endParaRPr lang="en-US" dirty="0" smtClean="0"/>
          </a:p>
          <a:p>
            <a:r>
              <a:rPr lang="en-US" dirty="0" err="1" smtClean="0"/>
              <a:t>OpenCL</a:t>
            </a:r>
            <a:r>
              <a:rPr lang="en-US" dirty="0" smtClean="0"/>
              <a:t> provides an abstraction of the hardware allowing software engineers to accelerate algorithms</a:t>
            </a:r>
          </a:p>
          <a:p>
            <a:endParaRPr lang="en-US" dirty="0" smtClean="0"/>
          </a:p>
          <a:p>
            <a:r>
              <a:rPr lang="en-US" dirty="0" err="1" smtClean="0"/>
              <a:t>OpenCL</a:t>
            </a:r>
            <a:r>
              <a:rPr lang="en-US" dirty="0" smtClean="0"/>
              <a:t> enables flexibility of acceleration approaches</a:t>
            </a:r>
          </a:p>
          <a:p>
            <a:endParaRPr lang="en-US" dirty="0" smtClean="0"/>
          </a:p>
          <a:p>
            <a:r>
              <a:rPr lang="en-US" dirty="0" err="1" smtClean="0"/>
              <a:t>OpenCL</a:t>
            </a:r>
            <a:r>
              <a:rPr lang="en-US" dirty="0" smtClean="0"/>
              <a:t> enables selection of most effective acceleration platform for your kernel</a:t>
            </a:r>
          </a:p>
          <a:p>
            <a:endParaRPr lang="en-US" dirty="0"/>
          </a:p>
          <a:p>
            <a:r>
              <a:rPr lang="en-US" dirty="0" smtClean="0"/>
              <a:t>Allows you to leverage a vast </a:t>
            </a:r>
            <a:r>
              <a:rPr lang="en-US" dirty="0" err="1" smtClean="0"/>
              <a:t>OpenCL</a:t>
            </a:r>
            <a:r>
              <a:rPr lang="en-US" dirty="0" smtClean="0"/>
              <a:t> ecosystem for accelerated functionality</a:t>
            </a:r>
          </a:p>
          <a:p>
            <a:pPr lvl="1"/>
            <a:r>
              <a:rPr lang="en-US" dirty="0" smtClean="0"/>
              <a:t>Multiple FPGA suppliers</a:t>
            </a:r>
          </a:p>
          <a:p>
            <a:pPr lvl="1"/>
            <a:r>
              <a:rPr lang="en-US" dirty="0" smtClean="0"/>
              <a:t>Multiple kernel providers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C549-CAD6-944D-AB16-52BEF20053F9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533541" y="1066951"/>
            <a:ext cx="3056370" cy="3702669"/>
            <a:chOff x="4716024" y="1175337"/>
            <a:chExt cx="4119824" cy="4991001"/>
          </a:xfrm>
        </p:grpSpPr>
        <p:sp>
          <p:nvSpPr>
            <p:cNvPr id="6" name="Rectangle 5"/>
            <p:cNvSpPr/>
            <p:nvPr/>
          </p:nvSpPr>
          <p:spPr bwMode="auto">
            <a:xfrm>
              <a:off x="4716024" y="1175337"/>
              <a:ext cx="4119824" cy="4991001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headEnd type="none" w="med" len="med"/>
              <a:tailEnd type="none" w="med" len="med"/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7" name="Picture 2" descr="OpenCL logo">
              <a:hlinkClick r:id="rId2" tooltip="OpenCL logo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838" t="12258" r="4903" b="6021"/>
            <a:stretch>
              <a:fillRect/>
            </a:stretch>
          </p:blipFill>
          <p:spPr bwMode="auto">
            <a:xfrm>
              <a:off x="6318739" y="1296073"/>
              <a:ext cx="914400" cy="846665"/>
            </a:xfrm>
            <a:prstGeom prst="rect">
              <a:avLst/>
            </a:prstGeom>
            <a:noFill/>
          </p:spPr>
        </p:pic>
        <p:sp>
          <p:nvSpPr>
            <p:cNvPr id="8" name="Rounded Rectangle 7"/>
            <p:cNvSpPr/>
            <p:nvPr/>
          </p:nvSpPr>
          <p:spPr bwMode="auto">
            <a:xfrm>
              <a:off x="5382349" y="3781718"/>
              <a:ext cx="1059712" cy="865113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3"/>
            </a:lnRef>
            <a:fillRef idx="1003">
              <a:schemeClr val="dk1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 eaLnBrk="0" hangingPunct="0">
                <a:defRPr/>
              </a:pPr>
              <a:r>
                <a:rPr lang="en-US" sz="1200" b="1" dirty="0" smtClean="0">
                  <a:solidFill>
                    <a:schemeClr val="bg1"/>
                  </a:solidFill>
                </a:rPr>
                <a:t>Host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7106184" y="3771085"/>
              <a:ext cx="1463187" cy="8757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1003">
              <a:schemeClr val="dk2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 eaLnBrk="0" hangingPunct="0">
                <a:defRPr/>
              </a:pPr>
              <a:r>
                <a:rPr lang="en-US" sz="1200" b="1" dirty="0" smtClean="0">
                  <a:solidFill>
                    <a:schemeClr val="bg1"/>
                  </a:solidFill>
                </a:rPr>
                <a:t>Accelerator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9" idx="1"/>
            </p:cNvCxnSpPr>
            <p:nvPr/>
          </p:nvCxnSpPr>
          <p:spPr bwMode="auto">
            <a:xfrm flipV="1">
              <a:off x="6442062" y="4208959"/>
              <a:ext cx="664123" cy="5316"/>
            </a:xfrm>
            <a:prstGeom prst="straightConnector1">
              <a:avLst/>
            </a:prstGeom>
            <a:solidFill>
              <a:schemeClr val="accent1"/>
            </a:solidFill>
            <a:ln w="66675" cap="flat" cmpd="sng" algn="ctr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  <a:effectLst/>
          </p:spPr>
        </p:cxnSp>
        <p:sp>
          <p:nvSpPr>
            <p:cNvPr id="11" name="Flowchart: Magnetic Disk 10"/>
            <p:cNvSpPr/>
            <p:nvPr/>
          </p:nvSpPr>
          <p:spPr bwMode="auto">
            <a:xfrm>
              <a:off x="5779478" y="2297723"/>
              <a:ext cx="1101969" cy="691661"/>
            </a:xfrm>
            <a:prstGeom prst="flowChartMagneticDisk">
              <a:avLst/>
            </a:prstGeom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 prstMaterial="dkEdge">
              <a:bevelT/>
            </a:sp3d>
          </p:spPr>
          <p:style>
            <a:lnRef idx="0">
              <a:scrgbClr r="0" g="0" b="0"/>
            </a:lnRef>
            <a:fillRef idx="1003">
              <a:schemeClr val="dk1"/>
            </a:fillRef>
            <a:effectRef idx="0">
              <a:scrgbClr r="0" g="0" b="0"/>
            </a:effectRef>
            <a:fontRef idx="major"/>
          </p:style>
          <p:txBody>
            <a:bodyPr vert="horz" wrap="square" lIns="91440" tIns="45720" rIns="9144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C/C++ API</a:t>
              </a:r>
            </a:p>
          </p:txBody>
        </p:sp>
        <p:sp>
          <p:nvSpPr>
            <p:cNvPr id="12" name="Folded Corner 11"/>
            <p:cNvSpPr/>
            <p:nvPr/>
          </p:nvSpPr>
          <p:spPr bwMode="auto">
            <a:xfrm>
              <a:off x="6904891" y="2297722"/>
              <a:ext cx="1174102" cy="691661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1003">
              <a:schemeClr val="dk2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OpenCL</a:t>
              </a: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 C</a:t>
              </a:r>
            </a:p>
          </p:txBody>
        </p:sp>
        <p:cxnSp>
          <p:nvCxnSpPr>
            <p:cNvPr id="13" name="Straight Arrow Connector 12"/>
            <p:cNvCxnSpPr>
              <a:endCxn id="8" idx="0"/>
            </p:cNvCxnSpPr>
            <p:nvPr/>
          </p:nvCxnSpPr>
          <p:spPr bwMode="auto">
            <a:xfrm flipH="1">
              <a:off x="5912205" y="2989384"/>
              <a:ext cx="418258" cy="79233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14" name="Straight Arrow Connector 13"/>
            <p:cNvCxnSpPr>
              <a:stCxn id="12" idx="2"/>
              <a:endCxn id="9" idx="0"/>
            </p:cNvCxnSpPr>
            <p:nvPr/>
          </p:nvCxnSpPr>
          <p:spPr bwMode="auto">
            <a:xfrm>
              <a:off x="7491942" y="2989384"/>
              <a:ext cx="345836" cy="7817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pic>
          <p:nvPicPr>
            <p:cNvPr id="15" name="Picture 5"/>
            <p:cNvPicPr>
              <a:picLocks noChangeAspect="1" noChangeArrowheads="1"/>
            </p:cNvPicPr>
            <p:nvPr/>
          </p:nvPicPr>
          <p:blipFill rotWithShape="1">
            <a:blip r:embed="rId4"/>
            <a:srcRect l="16741" t="15589" r="20333" b="20379"/>
            <a:stretch/>
          </p:blipFill>
          <p:spPr bwMode="auto">
            <a:xfrm>
              <a:off x="7837777" y="4897884"/>
              <a:ext cx="847885" cy="914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perspectiveContrastingLeftFacing"/>
              <a:lightRig rig="threePt" dir="t"/>
            </a:scene3d>
            <a:sp3d>
              <a:bevelT/>
            </a:sp3d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l="9513" t="13880" r="12470" b="13880"/>
            <a:stretch/>
          </p:blipFill>
          <p:spPr bwMode="auto">
            <a:xfrm>
              <a:off x="7228794" y="4782668"/>
              <a:ext cx="914400" cy="81528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scene3d>
              <a:camera prst="perspectiveContrastingLeftFacing"/>
              <a:lightRig rig="threePt" dir="t"/>
            </a:scene3d>
            <a:sp3d>
              <a:bevelT/>
            </a:sp3d>
          </p:spPr>
        </p:pic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707393" y="4694770"/>
              <a:ext cx="914400" cy="9079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perspectiveContrastingLeftFacing"/>
              <a:lightRig rig="threePt" dir="t"/>
            </a:scene3d>
            <a:sp3d>
              <a:bevelT/>
            </a:sp3d>
          </p:spPr>
        </p:pic>
        <p:pic>
          <p:nvPicPr>
            <p:cNvPr id="18" name="Picture 1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057" y="5711401"/>
              <a:ext cx="1828800" cy="3450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5662651" y="4222265"/>
            <a:ext cx="3181361" cy="2119685"/>
            <a:chOff x="2165819" y="4738315"/>
            <a:chExt cx="3216530" cy="2119685"/>
          </a:xfrm>
        </p:grpSpPr>
        <p:sp>
          <p:nvSpPr>
            <p:cNvPr id="20" name="Rectangle 19"/>
            <p:cNvSpPr/>
            <p:nvPr/>
          </p:nvSpPr>
          <p:spPr bwMode="auto">
            <a:xfrm>
              <a:off x="2165819" y="4738315"/>
              <a:ext cx="3216530" cy="21196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headEnd type="none" w="med" len="med"/>
              <a:tailEnd type="none" w="med" len="med"/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1" name="Picture 4" descr="Khronos Group Logo">
              <a:hlinkClick r:id="rId8" tooltip="Open Standards for Media Authoring and Acceleration"/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291904" y="4827016"/>
              <a:ext cx="1397855" cy="372762"/>
            </a:xfrm>
            <a:prstGeom prst="rect">
              <a:avLst/>
            </a:prstGeom>
            <a:noFill/>
          </p:spPr>
        </p:pic>
        <p:pic>
          <p:nvPicPr>
            <p:cNvPr id="22" name="Picture 14" descr="http://thegadgetsite.com/wp-content/uploads/2011/07/Apple.jp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53134" y="4826832"/>
              <a:ext cx="457200" cy="550163"/>
            </a:xfrm>
            <a:prstGeom prst="rect">
              <a:avLst/>
            </a:prstGeom>
            <a:noFill/>
          </p:spPr>
        </p:pic>
        <p:pic>
          <p:nvPicPr>
            <p:cNvPr id="23" name="Picture 16" descr="Khronos Member Logo">
              <a:hlinkClick r:id="rId11" tooltip="Altera Corporation"/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056750" y="5411086"/>
              <a:ext cx="914400" cy="268942"/>
            </a:xfrm>
            <a:prstGeom prst="rect">
              <a:avLst/>
            </a:prstGeom>
            <a:noFill/>
          </p:spPr>
        </p:pic>
        <p:pic>
          <p:nvPicPr>
            <p:cNvPr id="24" name="Picture 20" descr="MemberLogo">
              <a:hlinkClick r:id="rId13" tooltip="Google"/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32974" y="5796554"/>
              <a:ext cx="640080" cy="256033"/>
            </a:xfrm>
            <a:prstGeom prst="rect">
              <a:avLst/>
            </a:prstGeom>
            <a:noFill/>
          </p:spPr>
        </p:pic>
        <p:pic>
          <p:nvPicPr>
            <p:cNvPr id="25" name="Picture 22" descr="Fujitsu">
              <a:hlinkClick r:id="rId15" tooltip="Fujitsu"/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61694" y="5876839"/>
              <a:ext cx="640080" cy="226954"/>
            </a:xfrm>
            <a:prstGeom prst="rect">
              <a:avLst/>
            </a:prstGeom>
            <a:noFill/>
          </p:spPr>
        </p:pic>
        <p:pic>
          <p:nvPicPr>
            <p:cNvPr id="26" name="Picture 24" descr="MemberLogo">
              <a:hlinkClick r:id="rId17" tooltip="International Business Machines Corporation"/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91904" y="5548522"/>
              <a:ext cx="640080" cy="248032"/>
            </a:xfrm>
            <a:prstGeom prst="rect">
              <a:avLst/>
            </a:prstGeom>
            <a:noFill/>
          </p:spPr>
        </p:pic>
        <p:pic>
          <p:nvPicPr>
            <p:cNvPr id="27" name="Picture 26" descr="MemberLogo">
              <a:hlinkClick r:id="rId19" tooltip="AMD"/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83083" y="5978087"/>
              <a:ext cx="640080" cy="209256"/>
            </a:xfrm>
            <a:prstGeom prst="rect">
              <a:avLst/>
            </a:prstGeom>
            <a:noFill/>
          </p:spPr>
        </p:pic>
        <p:pic>
          <p:nvPicPr>
            <p:cNvPr id="28" name="Picture 28" descr="ARM">
              <a:hlinkClick r:id="rId21" tooltip="ARM"/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20993" y="6224950"/>
              <a:ext cx="640080" cy="189465"/>
            </a:xfrm>
            <a:prstGeom prst="rect">
              <a:avLst/>
            </a:prstGeom>
            <a:noFill/>
          </p:spPr>
        </p:pic>
        <p:pic>
          <p:nvPicPr>
            <p:cNvPr id="29" name="Picture 28" descr="Khronos Member Logo">
              <a:hlinkClick r:id="rId23" tooltip="Intel"/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081734" y="5327615"/>
              <a:ext cx="640080" cy="435883"/>
            </a:xfrm>
            <a:prstGeom prst="rect">
              <a:avLst/>
            </a:prstGeom>
            <a:noFill/>
          </p:spPr>
        </p:pic>
        <p:pic>
          <p:nvPicPr>
            <p:cNvPr id="30" name="Picture 29" descr="MemberLogo">
              <a:hlinkClick r:id="rId25" tooltip="NVIDIA Corporation"/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48712" y="6282445"/>
              <a:ext cx="640080" cy="499263"/>
            </a:xfrm>
            <a:prstGeom prst="rect">
              <a:avLst/>
            </a:prstGeom>
            <a:noFill/>
          </p:spPr>
        </p:pic>
        <p:pic>
          <p:nvPicPr>
            <p:cNvPr id="31" name="Picture 30" descr="Texas Instruments">
              <a:hlinkClick r:id="rId27" tooltip="Texas Instruments"/>
            </p:cNvPr>
            <p:cNvPicPr>
              <a:picLocks noChangeAspect="1" noChangeArrowheads="1"/>
            </p:cNvPicPr>
            <p:nvPr/>
          </p:nvPicPr>
          <p:blipFill>
            <a:blip r:embed="rId2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012882" y="6532076"/>
              <a:ext cx="640080" cy="223185"/>
            </a:xfrm>
            <a:prstGeom prst="rect">
              <a:avLst/>
            </a:prstGeom>
            <a:noFill/>
          </p:spPr>
        </p:pic>
        <p:pic>
          <p:nvPicPr>
            <p:cNvPr id="32" name="Picture 36" descr="Samsung Electronics">
              <a:hlinkClick r:id="rId29" tooltip="Samsung Electronics Co. Ltd"/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01846" y="6503282"/>
              <a:ext cx="640080" cy="218381"/>
            </a:xfrm>
            <a:prstGeom prst="rect">
              <a:avLst/>
            </a:prstGeom>
            <a:noFill/>
          </p:spPr>
        </p:pic>
        <p:pic>
          <p:nvPicPr>
            <p:cNvPr id="33" name="Picture 38" descr="Ericsson Mobile Platforms">
              <a:hlinkClick r:id="rId31" tooltip="Ericsson Mobile Platforms"/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48192" y="6573430"/>
              <a:ext cx="640080" cy="153619"/>
            </a:xfrm>
            <a:prstGeom prst="rect">
              <a:avLst/>
            </a:prstGeom>
            <a:noFill/>
          </p:spPr>
        </p:pic>
        <p:pic>
          <p:nvPicPr>
            <p:cNvPr id="34" name="Picture 2" descr="http://fusible.com/wp-content/uploads/2011/01/xilinx-logo.jpg"/>
            <p:cNvPicPr>
              <a:picLocks noChangeAspect="1" noChangeArrowheads="1"/>
            </p:cNvPicPr>
            <p:nvPr/>
          </p:nvPicPr>
          <p:blipFill>
            <a:blip r:embed="rId3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049594" y="6220812"/>
              <a:ext cx="640080" cy="123266"/>
            </a:xfrm>
            <a:prstGeom prst="rect">
              <a:avLst/>
            </a:prstGeom>
            <a:noFill/>
          </p:spPr>
        </p:pic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473185" y="5806732"/>
              <a:ext cx="640080" cy="342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93404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8745"/>
            <a:ext cx="8433298" cy="52182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 CAPI systems, Shared Virtual Memory (SVM) can be used to share buffers between host and FPGA rather than transferring data to and from private FPGA </a:t>
            </a:r>
            <a:r>
              <a:rPr lang="en-US" dirty="0" smtClean="0"/>
              <a:t>buffers</a:t>
            </a:r>
          </a:p>
          <a:p>
            <a:r>
              <a:rPr lang="en-US" dirty="0" smtClean="0"/>
              <a:t>Non-CAPI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CAPI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Existing </a:t>
            </a:r>
            <a:r>
              <a:rPr lang="en-US" dirty="0" err="1"/>
              <a:t>OpenCL</a:t>
            </a:r>
            <a:r>
              <a:rPr lang="en-US" dirty="0"/>
              <a:t> host programs need to be modified to use SVM buffers instead of </a:t>
            </a:r>
            <a:r>
              <a:rPr lang="en-US" dirty="0" err="1"/>
              <a:t>cl_mem</a:t>
            </a:r>
            <a:r>
              <a:rPr lang="en-US" dirty="0"/>
              <a:t> objects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42485" y="3271689"/>
            <a:ext cx="1541633" cy="226711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bliqueTopRight"/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sz="1000" dirty="0" err="1" smtClean="0"/>
              <a:t>Dataout</a:t>
            </a:r>
            <a:endParaRPr lang="en-US" sz="1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err="1" smtClean="0"/>
              <a:t>OpenCL</a:t>
            </a:r>
            <a:r>
              <a:rPr lang="en-US" dirty="0" smtClean="0"/>
              <a:t> 2.0 features exploit CAPI?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2C549-CAD6-944D-AB16-52BEF20053F9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77160" y="2567350"/>
            <a:ext cx="1700330" cy="226711"/>
          </a:xfrm>
          <a:prstGeom prst="rect">
            <a:avLst/>
          </a:prstGeom>
          <a:ln>
            <a:noFill/>
          </a:ln>
          <a:scene3d>
            <a:camera prst="obliqueTopRight"/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sz="1000" dirty="0" err="1" smtClean="0"/>
              <a:t>Datain</a:t>
            </a:r>
            <a:r>
              <a:rPr lang="en-US" sz="1000" dirty="0" smtClean="0"/>
              <a:t> transfer from host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3483788" y="3031840"/>
            <a:ext cx="1700330" cy="226711"/>
          </a:xfrm>
          <a:prstGeom prst="rect">
            <a:avLst/>
          </a:prstGeom>
          <a:solidFill>
            <a:srgbClr val="92D050"/>
          </a:solidFill>
          <a:ln>
            <a:noFill/>
          </a:ln>
          <a:scene3d>
            <a:camera prst="obliqueTopRight"/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sz="1000" dirty="0" smtClean="0"/>
              <a:t>Kernel execution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5184118" y="3490799"/>
            <a:ext cx="1700330" cy="226711"/>
          </a:xfrm>
          <a:prstGeom prst="rect">
            <a:avLst/>
          </a:prstGeom>
          <a:ln>
            <a:noFill/>
          </a:ln>
          <a:scene3d>
            <a:camera prst="obliqueTopRight"/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sz="1000" dirty="0" err="1" smtClean="0"/>
              <a:t>Dataout</a:t>
            </a:r>
            <a:r>
              <a:rPr lang="en-US" sz="1000" dirty="0" smtClean="0"/>
              <a:t> transfer to host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3483787" y="2810654"/>
            <a:ext cx="1541633" cy="226711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bliqueTopRight"/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sz="1000" dirty="0" err="1" smtClean="0"/>
              <a:t>Datain</a:t>
            </a: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1777160" y="4180622"/>
            <a:ext cx="1700330" cy="226711"/>
          </a:xfrm>
          <a:prstGeom prst="rect">
            <a:avLst/>
          </a:prstGeom>
          <a:ln>
            <a:noFill/>
          </a:ln>
          <a:scene3d>
            <a:camera prst="obliqueTopRight"/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sz="1000" dirty="0" err="1" smtClean="0"/>
              <a:t>Datain</a:t>
            </a:r>
            <a:r>
              <a:rPr lang="en-US" sz="1000" dirty="0" smtClean="0"/>
              <a:t> in shared </a:t>
            </a:r>
            <a:r>
              <a:rPr lang="en-US" sz="1000" dirty="0"/>
              <a:t>m</a:t>
            </a:r>
            <a:r>
              <a:rPr lang="en-US" sz="1000" dirty="0" smtClean="0"/>
              <a:t>emory</a:t>
            </a:r>
            <a:endParaRPr lang="en-US" sz="1000" dirty="0"/>
          </a:p>
        </p:txBody>
      </p:sp>
      <p:sp>
        <p:nvSpPr>
          <p:cNvPr id="14" name="Rectangle 13"/>
          <p:cNvSpPr/>
          <p:nvPr/>
        </p:nvSpPr>
        <p:spPr>
          <a:xfrm>
            <a:off x="1942155" y="4645112"/>
            <a:ext cx="1700330" cy="226711"/>
          </a:xfrm>
          <a:prstGeom prst="rect">
            <a:avLst/>
          </a:prstGeom>
          <a:solidFill>
            <a:srgbClr val="92D050"/>
          </a:solidFill>
          <a:ln>
            <a:noFill/>
          </a:ln>
          <a:scene3d>
            <a:camera prst="obliqueTopRight"/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sz="1000" dirty="0" smtClean="0"/>
              <a:t>Kernel execution</a:t>
            </a:r>
            <a:endParaRPr lang="en-US" sz="1000" dirty="0"/>
          </a:p>
        </p:txBody>
      </p:sp>
      <p:sp>
        <p:nvSpPr>
          <p:cNvPr id="15" name="Rectangle 14"/>
          <p:cNvSpPr/>
          <p:nvPr/>
        </p:nvSpPr>
        <p:spPr>
          <a:xfrm>
            <a:off x="2124782" y="5098534"/>
            <a:ext cx="1700330" cy="226711"/>
          </a:xfrm>
          <a:prstGeom prst="rect">
            <a:avLst/>
          </a:prstGeom>
          <a:ln>
            <a:noFill/>
          </a:ln>
          <a:scene3d>
            <a:camera prst="obliqueTopRight"/>
            <a:lightRig rig="threePt" dir="t"/>
          </a:scene3d>
          <a:sp3d extrusionH="381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sz="1000" dirty="0" err="1" smtClean="0"/>
              <a:t>Dataout</a:t>
            </a:r>
            <a:r>
              <a:rPr lang="en-US" sz="1000" dirty="0" smtClean="0"/>
              <a:t> in </a:t>
            </a:r>
            <a:r>
              <a:rPr lang="en-US" sz="1000" dirty="0"/>
              <a:t>s</a:t>
            </a:r>
            <a:r>
              <a:rPr lang="en-US" sz="1000" dirty="0" smtClean="0"/>
              <a:t>hared memory</a:t>
            </a:r>
            <a:endParaRPr lang="en-US" sz="1000" dirty="0"/>
          </a:p>
        </p:txBody>
      </p:sp>
      <p:cxnSp>
        <p:nvCxnSpPr>
          <p:cNvPr id="18" name="Straight Arrow Connector 17"/>
          <p:cNvCxnSpPr>
            <a:stCxn id="10" idx="1"/>
            <a:endCxn id="11" idx="1"/>
          </p:cNvCxnSpPr>
          <p:nvPr/>
        </p:nvCxnSpPr>
        <p:spPr>
          <a:xfrm>
            <a:off x="3483787" y="2924010"/>
            <a:ext cx="158698" cy="461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1"/>
            <a:endCxn id="15" idx="1"/>
          </p:cNvCxnSpPr>
          <p:nvPr/>
        </p:nvCxnSpPr>
        <p:spPr>
          <a:xfrm>
            <a:off x="1777160" y="4293978"/>
            <a:ext cx="347622" cy="917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3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5" descr="pcie-385n-fro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3" y="1020643"/>
            <a:ext cx="4146550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Rounded Rectangle 90"/>
          <p:cNvSpPr/>
          <p:nvPr/>
        </p:nvSpPr>
        <p:spPr bwMode="auto">
          <a:xfrm>
            <a:off x="4080028" y="2996080"/>
            <a:ext cx="820228" cy="23120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schemeClr val="tx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 bwMode="auto">
          <a:xfrm>
            <a:off x="4952603" y="2996079"/>
            <a:ext cx="1075513" cy="231209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CA">
              <a:solidFill>
                <a:schemeClr val="tx1"/>
              </a:solidFill>
            </a:endParaRPr>
          </a:p>
        </p:txBody>
      </p:sp>
      <p:sp>
        <p:nvSpPr>
          <p:cNvPr id="1331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CA" dirty="0" smtClean="0"/>
              <a:t>Putting CAPI and </a:t>
            </a:r>
            <a:r>
              <a:rPr lang="en-CA" dirty="0" err="1" smtClean="0"/>
              <a:t>OpenCL</a:t>
            </a:r>
            <a:r>
              <a:rPr lang="en-CA" dirty="0" smtClean="0"/>
              <a:t> Together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C10B4F-8EE8-4DBD-ADEB-409B79B5C36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mtClean="0"/>
          </a:p>
        </p:txBody>
      </p:sp>
      <p:sp>
        <p:nvSpPr>
          <p:cNvPr id="2" name="Rectangle 1"/>
          <p:cNvSpPr/>
          <p:nvPr/>
        </p:nvSpPr>
        <p:spPr bwMode="auto">
          <a:xfrm>
            <a:off x="6192456" y="3723329"/>
            <a:ext cx="2743200" cy="355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Sequential Host Code</a:t>
            </a:r>
          </a:p>
        </p:txBody>
      </p:sp>
      <p:sp>
        <p:nvSpPr>
          <p:cNvPr id="43" name="Folded Corner 42"/>
          <p:cNvSpPr>
            <a:spLocks noChangeArrowheads="1"/>
          </p:cNvSpPr>
          <p:nvPr/>
        </p:nvSpPr>
        <p:spPr bwMode="auto">
          <a:xfrm>
            <a:off x="6192455" y="4141414"/>
            <a:ext cx="2743200" cy="1554480"/>
          </a:xfrm>
          <a:prstGeom prst="foldedCorner">
            <a:avLst>
              <a:gd name="adj" fmla="val 8017"/>
            </a:avLst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main() {</a:t>
            </a:r>
          </a:p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   </a:t>
            </a:r>
            <a:r>
              <a:rPr lang="en-US" sz="1200" dirty="0" err="1">
                <a:solidFill>
                  <a:schemeClr val="bg1"/>
                </a:solidFill>
                <a:latin typeface="Consolas" pitchFamily="49" charset="0"/>
              </a:rPr>
              <a:t>read_data</a:t>
            </a: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( … );</a:t>
            </a:r>
          </a:p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   </a:t>
            </a:r>
            <a:r>
              <a:rPr lang="en-US" sz="1200" dirty="0" smtClean="0">
                <a:solidFill>
                  <a:schemeClr val="bg1"/>
                </a:solidFill>
                <a:latin typeface="Consolas" pitchFamily="49" charset="0"/>
              </a:rPr>
              <a:t>manipulate</a:t>
            </a: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( … );</a:t>
            </a:r>
          </a:p>
          <a:p>
            <a:pPr>
              <a:defRPr/>
            </a:pPr>
            <a:r>
              <a:rPr lang="en-CA" sz="1200" dirty="0">
                <a:solidFill>
                  <a:schemeClr val="bg1"/>
                </a:solidFill>
                <a:latin typeface="Consolas" pitchFamily="49" charset="0"/>
              </a:rPr>
              <a:t>   </a:t>
            </a:r>
            <a:r>
              <a:rPr lang="en-CA" sz="1200" b="1" dirty="0" err="1">
                <a:solidFill>
                  <a:schemeClr val="accent3"/>
                </a:solidFill>
                <a:latin typeface="Consolas" pitchFamily="49" charset="0"/>
              </a:rPr>
              <a:t>clEnqueueWriteBuffer</a:t>
            </a:r>
            <a:r>
              <a:rPr lang="en-CA" sz="1200" dirty="0">
                <a:solidFill>
                  <a:schemeClr val="bg1"/>
                </a:solidFill>
                <a:latin typeface="Consolas" pitchFamily="49" charset="0"/>
              </a:rPr>
              <a:t>( … );</a:t>
            </a:r>
            <a:endParaRPr lang="en-US" sz="1200" dirty="0">
              <a:solidFill>
                <a:schemeClr val="bg1"/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CA" sz="1200" dirty="0">
                <a:solidFill>
                  <a:schemeClr val="bg1"/>
                </a:solidFill>
                <a:latin typeface="Consolas" pitchFamily="49" charset="0"/>
              </a:rPr>
              <a:t>   </a:t>
            </a:r>
            <a:r>
              <a:rPr lang="en-CA" sz="1200" b="1" dirty="0" err="1">
                <a:solidFill>
                  <a:schemeClr val="accent3"/>
                </a:solidFill>
                <a:latin typeface="Consolas" pitchFamily="49" charset="0"/>
              </a:rPr>
              <a:t>clEnqueueNDRange</a:t>
            </a:r>
            <a:r>
              <a:rPr lang="en-CA" sz="1200" b="1" dirty="0">
                <a:solidFill>
                  <a:schemeClr val="bg1"/>
                </a:solidFill>
                <a:latin typeface="Consolas" pitchFamily="49" charset="0"/>
              </a:rPr>
              <a:t>(</a:t>
            </a:r>
            <a:r>
              <a:rPr lang="en-CA" sz="1200" dirty="0">
                <a:solidFill>
                  <a:schemeClr val="bg1"/>
                </a:solidFill>
                <a:latin typeface="Consolas" pitchFamily="49" charset="0"/>
              </a:rPr>
              <a:t>…,sum,…);</a:t>
            </a:r>
            <a:endParaRPr lang="en-US" sz="1200" dirty="0">
              <a:solidFill>
                <a:schemeClr val="bg1"/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CA" sz="1200" dirty="0">
                <a:solidFill>
                  <a:schemeClr val="bg1"/>
                </a:solidFill>
                <a:latin typeface="Consolas" pitchFamily="49" charset="0"/>
              </a:rPr>
              <a:t>   </a:t>
            </a:r>
            <a:r>
              <a:rPr lang="en-CA" sz="1200" b="1" dirty="0" err="1">
                <a:solidFill>
                  <a:schemeClr val="accent3"/>
                </a:solidFill>
                <a:latin typeface="Consolas" pitchFamily="49" charset="0"/>
              </a:rPr>
              <a:t>clEnqueueReadBuffer</a:t>
            </a:r>
            <a:r>
              <a:rPr lang="en-CA" sz="1200" dirty="0">
                <a:solidFill>
                  <a:schemeClr val="bg1"/>
                </a:solidFill>
                <a:latin typeface="Consolas" pitchFamily="49" charset="0"/>
              </a:rPr>
              <a:t>( … );</a:t>
            </a:r>
            <a:endParaRPr lang="en-US" sz="1200" dirty="0">
              <a:solidFill>
                <a:schemeClr val="bg1"/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   </a:t>
            </a:r>
            <a:r>
              <a:rPr lang="en-US" sz="1200" dirty="0" err="1">
                <a:solidFill>
                  <a:schemeClr val="bg1"/>
                </a:solidFill>
                <a:latin typeface="Consolas" pitchFamily="49" charset="0"/>
              </a:rPr>
              <a:t>display_result</a:t>
            </a: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( … );</a:t>
            </a:r>
          </a:p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44" name="Rounded Rectangle 43"/>
          <p:cNvSpPr/>
          <p:nvPr/>
        </p:nvSpPr>
        <p:spPr bwMode="auto">
          <a:xfrm>
            <a:off x="5013768" y="4609468"/>
            <a:ext cx="953702" cy="6238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200" dirty="0">
                <a:solidFill>
                  <a:schemeClr val="bg1"/>
                </a:solidFill>
              </a:rPr>
              <a:t>Standard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200" dirty="0" err="1" smtClean="0">
                <a:solidFill>
                  <a:schemeClr val="bg1"/>
                </a:solidFill>
              </a:rPr>
              <a:t>gcc</a:t>
            </a:r>
            <a:r>
              <a:rPr lang="en-CA" sz="1200" dirty="0" smtClean="0">
                <a:solidFill>
                  <a:schemeClr val="bg1"/>
                </a:solidFill>
              </a:rPr>
              <a:t> Compiler</a:t>
            </a:r>
            <a:endParaRPr lang="en-CA" sz="1200" dirty="0">
              <a:solidFill>
                <a:schemeClr val="bg1"/>
              </a:solidFill>
            </a:endParaRPr>
          </a:p>
        </p:txBody>
      </p:sp>
      <p:sp>
        <p:nvSpPr>
          <p:cNvPr id="53" name="Flowchart: Document 52"/>
          <p:cNvSpPr/>
          <p:nvPr/>
        </p:nvSpPr>
        <p:spPr bwMode="auto">
          <a:xfrm>
            <a:off x="4172850" y="4690054"/>
            <a:ext cx="664132" cy="457200"/>
          </a:xfrm>
          <a:prstGeom prst="flowChartDocumen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000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</a:gradFill>
          <a:ln w="25400"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/>
                </a:solidFill>
                <a:cs typeface="+mn-cs"/>
              </a:rPr>
              <a:t>EXE</a:t>
            </a:r>
            <a:endParaRPr lang="en-US" sz="1200" dirty="0">
              <a:solidFill>
                <a:schemeClr val="bg1"/>
              </a:solidFill>
              <a:cs typeface="+mn-cs"/>
            </a:endParaRPr>
          </a:p>
        </p:txBody>
      </p:sp>
      <p:cxnSp>
        <p:nvCxnSpPr>
          <p:cNvPr id="55" name="Elbow Connector 17"/>
          <p:cNvCxnSpPr>
            <a:stCxn id="44" idx="1"/>
            <a:endCxn id="53" idx="3"/>
          </p:cNvCxnSpPr>
          <p:nvPr/>
        </p:nvCxnSpPr>
        <p:spPr bwMode="auto">
          <a:xfrm flipH="1" flipV="1">
            <a:off x="4836982" y="4918654"/>
            <a:ext cx="176786" cy="275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0" name="Curved Connector 9"/>
          <p:cNvCxnSpPr>
            <a:stCxn id="43" idx="1"/>
            <a:endCxn id="44" idx="3"/>
          </p:cNvCxnSpPr>
          <p:nvPr/>
        </p:nvCxnSpPr>
        <p:spPr bwMode="auto">
          <a:xfrm rot="10800000" flipV="1">
            <a:off x="5967471" y="4918654"/>
            <a:ext cx="224985" cy="275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70" name="Rounded Rectangle 69"/>
          <p:cNvSpPr/>
          <p:nvPr/>
        </p:nvSpPr>
        <p:spPr bwMode="auto">
          <a:xfrm>
            <a:off x="5013768" y="3081607"/>
            <a:ext cx="953702" cy="623888"/>
          </a:xfrm>
          <a:prstGeom prst="round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 anchorCtr="0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200" dirty="0" smtClean="0">
                <a:solidFill>
                  <a:schemeClr val="bg1"/>
                </a:solidFill>
              </a:rPr>
              <a:t>Altera Offline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200" dirty="0" smtClean="0">
                <a:solidFill>
                  <a:schemeClr val="bg1"/>
                </a:solidFill>
              </a:rPr>
              <a:t>Compiler</a:t>
            </a:r>
            <a:endParaRPr lang="en-CA" sz="1200" dirty="0">
              <a:solidFill>
                <a:schemeClr val="bg1"/>
              </a:solidFill>
            </a:endParaRPr>
          </a:p>
        </p:txBody>
      </p:sp>
      <p:sp>
        <p:nvSpPr>
          <p:cNvPr id="71" name="Flowchart: Document 70"/>
          <p:cNvSpPr/>
          <p:nvPr/>
        </p:nvSpPr>
        <p:spPr bwMode="auto">
          <a:xfrm>
            <a:off x="4172850" y="3178029"/>
            <a:ext cx="664052" cy="457200"/>
          </a:xfrm>
          <a:prstGeom prst="flowChartDocument">
            <a:avLst/>
          </a:prstGeom>
          <a:gradFill>
            <a:gsLst>
              <a:gs pos="0">
                <a:schemeClr val="tx2"/>
              </a:gs>
              <a:gs pos="35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</a:gradFill>
          <a:ln w="25400"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chemeClr val="bg1"/>
                </a:solidFill>
                <a:cs typeface="+mn-cs"/>
              </a:rPr>
              <a:t>AOCX</a:t>
            </a:r>
            <a:endParaRPr lang="en-US" sz="12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6192455" y="2014256"/>
            <a:ext cx="2743200" cy="1554480"/>
          </a:xfrm>
          <a:prstGeom prst="foldedCorner">
            <a:avLst>
              <a:gd name="adj" fmla="val 6781"/>
            </a:avLst>
          </a:prstGeom>
          <a:gradFill>
            <a:gsLst>
              <a:gs pos="0">
                <a:schemeClr val="tx2"/>
              </a:gs>
              <a:gs pos="8000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</a:gra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defRPr/>
            </a:pPr>
            <a:r>
              <a:rPr lang="en-US" sz="1200" b="1" dirty="0">
                <a:solidFill>
                  <a:schemeClr val="bg1"/>
                </a:solidFill>
                <a:latin typeface="Consolas" pitchFamily="49" charset="0"/>
              </a:rPr>
              <a:t>__kernel</a:t>
            </a: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nsolas" pitchFamily="49" charset="0"/>
              </a:rPr>
              <a:t>void sum</a:t>
            </a:r>
          </a:p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nsolas" pitchFamily="49" charset="0"/>
              </a:rPr>
              <a:t>  (</a:t>
            </a:r>
            <a:r>
              <a:rPr lang="en-US" sz="1200" b="1" dirty="0" smtClean="0">
                <a:solidFill>
                  <a:schemeClr val="bg1"/>
                </a:solidFill>
                <a:latin typeface="Consolas" pitchFamily="49" charset="0"/>
              </a:rPr>
              <a:t>__</a:t>
            </a:r>
            <a:r>
              <a:rPr lang="en-US" sz="1200" b="1" dirty="0">
                <a:solidFill>
                  <a:schemeClr val="bg1"/>
                </a:solidFill>
                <a:latin typeface="Consolas" pitchFamily="49" charset="0"/>
              </a:rPr>
              <a:t>global</a:t>
            </a: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 float *a,</a:t>
            </a:r>
          </a:p>
          <a:p>
            <a:pPr>
              <a:defRPr/>
            </a:pPr>
            <a:r>
              <a:rPr lang="en-US" sz="1200" b="1" dirty="0">
                <a:solidFill>
                  <a:schemeClr val="bg1"/>
                </a:solidFill>
                <a:latin typeface="Consolas" pitchFamily="49" charset="0"/>
              </a:rPr>
              <a:t>    __global</a:t>
            </a: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 float *b,</a:t>
            </a:r>
          </a:p>
          <a:p>
            <a:pPr>
              <a:defRPr/>
            </a:pPr>
            <a:r>
              <a:rPr lang="en-US" sz="1200" b="1" dirty="0">
                <a:solidFill>
                  <a:schemeClr val="bg1"/>
                </a:solidFill>
                <a:latin typeface="Consolas" pitchFamily="49" charset="0"/>
              </a:rPr>
              <a:t>    __global</a:t>
            </a: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 float *y)</a:t>
            </a:r>
          </a:p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nsolas" pitchFamily="49" charset="0"/>
              </a:rPr>
              <a:t>int</a:t>
            </a: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pitchFamily="49" charset="0"/>
              </a:rPr>
              <a:t>gid</a:t>
            </a: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 = </a:t>
            </a:r>
            <a:r>
              <a:rPr lang="en-US" sz="1200" b="1" dirty="0" err="1">
                <a:solidFill>
                  <a:schemeClr val="bg1">
                    <a:lumMod val="65000"/>
                  </a:schemeClr>
                </a:solidFill>
                <a:latin typeface="Consolas" pitchFamily="49" charset="0"/>
              </a:rPr>
              <a:t>get_global_id</a:t>
            </a: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(0);</a:t>
            </a:r>
          </a:p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  y[</a:t>
            </a:r>
            <a:r>
              <a:rPr lang="en-US" sz="1200" dirty="0" err="1">
                <a:solidFill>
                  <a:schemeClr val="bg1"/>
                </a:solidFill>
                <a:latin typeface="Consolas" pitchFamily="49" charset="0"/>
              </a:rPr>
              <a:t>gid</a:t>
            </a: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] = a[</a:t>
            </a:r>
            <a:r>
              <a:rPr lang="en-US" sz="1200" dirty="0" err="1">
                <a:solidFill>
                  <a:schemeClr val="bg1"/>
                </a:solidFill>
                <a:latin typeface="Consolas" pitchFamily="49" charset="0"/>
              </a:rPr>
              <a:t>gid</a:t>
            </a: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] + b[</a:t>
            </a:r>
            <a:r>
              <a:rPr lang="en-US" sz="1200" dirty="0" err="1">
                <a:solidFill>
                  <a:schemeClr val="bg1"/>
                </a:solidFill>
                <a:latin typeface="Consolas" pitchFamily="49" charset="0"/>
              </a:rPr>
              <a:t>gid</a:t>
            </a: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];</a:t>
            </a:r>
          </a:p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Consolas" pitchFamily="49" charset="0"/>
              </a:rPr>
              <a:t>}</a:t>
            </a:r>
          </a:p>
        </p:txBody>
      </p:sp>
      <p:sp>
        <p:nvSpPr>
          <p:cNvPr id="76" name="Flowchart: Document 75"/>
          <p:cNvSpPr/>
          <p:nvPr/>
        </p:nvSpPr>
        <p:spPr bwMode="auto">
          <a:xfrm>
            <a:off x="5013768" y="2376368"/>
            <a:ext cx="953702" cy="457200"/>
          </a:xfrm>
          <a:prstGeom prst="flowChart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cs typeface="+mn-cs"/>
              </a:rPr>
              <a:t>Verilog</a:t>
            </a:r>
            <a:endParaRPr lang="en-US" sz="1200" dirty="0">
              <a:cs typeface="+mn-cs"/>
            </a:endParaRPr>
          </a:p>
        </p:txBody>
      </p:sp>
      <p:cxnSp>
        <p:nvCxnSpPr>
          <p:cNvPr id="77" name="Straight Arrow Connector 76"/>
          <p:cNvCxnSpPr>
            <a:stCxn id="70" idx="0"/>
            <a:endCxn id="76" idx="2"/>
          </p:cNvCxnSpPr>
          <p:nvPr/>
        </p:nvCxnSpPr>
        <p:spPr bwMode="auto">
          <a:xfrm flipV="1">
            <a:off x="5490619" y="2803342"/>
            <a:ext cx="0" cy="27826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triangle" w="lg" len="med"/>
          </a:ln>
          <a:effectLst/>
        </p:spPr>
      </p:cxnSp>
      <p:cxnSp>
        <p:nvCxnSpPr>
          <p:cNvPr id="78" name="Straight Arrow Connector 77"/>
          <p:cNvCxnSpPr>
            <a:stCxn id="76" idx="1"/>
            <a:endCxn id="81" idx="3"/>
          </p:cNvCxnSpPr>
          <p:nvPr/>
        </p:nvCxnSpPr>
        <p:spPr bwMode="auto">
          <a:xfrm flipH="1">
            <a:off x="4900256" y="2604968"/>
            <a:ext cx="11351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5"/>
            </a:solidFill>
            <a:prstDash val="dash"/>
            <a:round/>
            <a:headEnd type="none" w="med" len="med"/>
            <a:tailEnd type="stealth"/>
          </a:ln>
          <a:effectLst/>
        </p:spPr>
      </p:cxnSp>
      <p:cxnSp>
        <p:nvCxnSpPr>
          <p:cNvPr id="79" name="Straight Arrow Connector 78"/>
          <p:cNvCxnSpPr>
            <a:stCxn id="81" idx="2"/>
            <a:endCxn id="71" idx="0"/>
          </p:cNvCxnSpPr>
          <p:nvPr/>
        </p:nvCxnSpPr>
        <p:spPr bwMode="auto">
          <a:xfrm>
            <a:off x="4490142" y="2833568"/>
            <a:ext cx="14734" cy="34446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5"/>
            </a:solidFill>
            <a:prstDash val="dash"/>
            <a:round/>
            <a:headEnd type="none" w="med" len="med"/>
            <a:tailEnd type="triangle" w="lg" len="med"/>
          </a:ln>
          <a:effectLst/>
        </p:spPr>
      </p:cxnSp>
      <p:grpSp>
        <p:nvGrpSpPr>
          <p:cNvPr id="80" name="Group 79"/>
          <p:cNvGrpSpPr/>
          <p:nvPr/>
        </p:nvGrpSpPr>
        <p:grpSpPr>
          <a:xfrm>
            <a:off x="4080028" y="2376368"/>
            <a:ext cx="820228" cy="457200"/>
            <a:chOff x="7046811" y="3666283"/>
            <a:chExt cx="1280160" cy="457200"/>
          </a:xfrm>
        </p:grpSpPr>
        <p:sp>
          <p:nvSpPr>
            <p:cNvPr id="81" name="Rounded Rectangle 80"/>
            <p:cNvSpPr/>
            <p:nvPr/>
          </p:nvSpPr>
          <p:spPr bwMode="auto">
            <a:xfrm>
              <a:off x="7046811" y="3666283"/>
              <a:ext cx="128016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 anchorCtr="0"/>
            <a:lstStyle/>
            <a:p>
              <a:pPr algn="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CA" sz="1200" dirty="0" smtClean="0">
                  <a:solidFill>
                    <a:schemeClr val="tx1"/>
                  </a:solidFill>
                </a:rPr>
                <a:t>Quartus II</a:t>
              </a:r>
              <a:endParaRPr lang="en-CA" sz="1200" dirty="0">
                <a:solidFill>
                  <a:schemeClr val="tx1"/>
                </a:solidFill>
              </a:endParaRP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4665" y="3799490"/>
              <a:ext cx="298639" cy="298639"/>
            </a:xfrm>
            <a:prstGeom prst="rect">
              <a:avLst/>
            </a:prstGeom>
          </p:spPr>
        </p:pic>
      </p:grpSp>
      <p:sp>
        <p:nvSpPr>
          <p:cNvPr id="85" name="Rectangle 84"/>
          <p:cNvSpPr/>
          <p:nvPr/>
        </p:nvSpPr>
        <p:spPr bwMode="auto">
          <a:xfrm>
            <a:off x="6192456" y="1403867"/>
            <a:ext cx="2743200" cy="55744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OpenCL Accelerator Kernels</a:t>
            </a:r>
          </a:p>
        </p:txBody>
      </p:sp>
      <p:cxnSp>
        <p:nvCxnSpPr>
          <p:cNvPr id="86" name="Curved Connector 85"/>
          <p:cNvCxnSpPr>
            <a:stCxn id="72" idx="1"/>
            <a:endCxn id="70" idx="3"/>
          </p:cNvCxnSpPr>
          <p:nvPr/>
        </p:nvCxnSpPr>
        <p:spPr bwMode="auto">
          <a:xfrm rot="10800000" flipV="1">
            <a:off x="5967471" y="2791495"/>
            <a:ext cx="224985" cy="60205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rgbClr val="00319E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sp>
        <p:nvSpPr>
          <p:cNvPr id="74" name="AutoShape 2"/>
          <p:cNvSpPr>
            <a:spLocks noChangeAspect="1" noChangeArrowheads="1"/>
          </p:cNvSpPr>
          <p:nvPr/>
        </p:nvSpPr>
        <p:spPr bwMode="auto">
          <a:xfrm>
            <a:off x="1858290" y="1865193"/>
            <a:ext cx="768350" cy="844550"/>
          </a:xfrm>
          <a:prstGeom prst="roundRect">
            <a:avLst>
              <a:gd name="adj" fmla="val 2310"/>
            </a:avLst>
          </a:prstGeom>
          <a:gradFill rotWithShape="1">
            <a:gsLst>
              <a:gs pos="0">
                <a:srgbClr val="C0C0C0"/>
              </a:gs>
              <a:gs pos="100000">
                <a:srgbClr val="595959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0" tIns="0" rIns="0" bIns="0" anchorCtr="1"/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eaLnBrk="1" hangingPunct="1">
              <a:spcBef>
                <a:spcPts val="538"/>
              </a:spcBef>
              <a:spcAft>
                <a:spcPts val="538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None/>
            </a:pPr>
            <a:r>
              <a:rPr lang="en-US" sz="1000" b="1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FPGA</a:t>
            </a:r>
          </a:p>
        </p:txBody>
      </p:sp>
      <p:pic>
        <p:nvPicPr>
          <p:cNvPr id="75" name="Picture 32" descr="Murano DD1 V2d R1 Final_smal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03" y="3478093"/>
            <a:ext cx="2249487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2"/>
          <p:cNvSpPr txBox="1">
            <a:spLocks noChangeArrowheads="1"/>
          </p:cNvSpPr>
          <p:nvPr/>
        </p:nvSpPr>
        <p:spPr bwMode="auto">
          <a:xfrm>
            <a:off x="2164678" y="4884162"/>
            <a:ext cx="654050" cy="1089481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09588" indent="-163513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855663" indent="-173038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203325" indent="-173038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1539875" indent="-163513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US" altLang="en-US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POWER8</a:t>
            </a:r>
            <a:br>
              <a:rPr lang="en-US" altLang="en-US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Core</a:t>
            </a:r>
          </a:p>
        </p:txBody>
      </p:sp>
      <p:sp>
        <p:nvSpPr>
          <p:cNvPr id="89" name="TextBox 4"/>
          <p:cNvSpPr txBox="1">
            <a:spLocks noChangeArrowheads="1"/>
          </p:cNvSpPr>
          <p:nvPr/>
        </p:nvSpPr>
        <p:spPr bwMode="auto">
          <a:xfrm rot="5400000">
            <a:off x="1773359" y="3677324"/>
            <a:ext cx="500062" cy="2540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000" b="1">
                <a:cs typeface="Times New Roman" panose="02020603050405020304" pitchFamily="18" charset="0"/>
              </a:rPr>
              <a:t>PCIe</a:t>
            </a:r>
          </a:p>
        </p:txBody>
      </p:sp>
      <p:sp>
        <p:nvSpPr>
          <p:cNvPr id="92" name="TextBox 10"/>
          <p:cNvSpPr txBox="1">
            <a:spLocks noChangeArrowheads="1"/>
          </p:cNvSpPr>
          <p:nvPr/>
        </p:nvSpPr>
        <p:spPr bwMode="auto">
          <a:xfrm>
            <a:off x="1442365" y="6222880"/>
            <a:ext cx="13985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000" b="1">
                <a:solidFill>
                  <a:schemeClr val="tx1"/>
                </a:solidFill>
                <a:cs typeface="Times New Roman" panose="02020603050405020304" pitchFamily="18" charset="0"/>
              </a:rPr>
              <a:t>POWER8</a:t>
            </a:r>
            <a:r>
              <a:rPr lang="en-US" altLang="en-US" sz="1000" b="1">
                <a:cs typeface="Times New Roman" panose="02020603050405020304" pitchFamily="18" charset="0"/>
              </a:rPr>
              <a:t> Processor</a:t>
            </a:r>
          </a:p>
        </p:txBody>
      </p:sp>
      <p:sp>
        <p:nvSpPr>
          <p:cNvPr id="93" name="Line 13"/>
          <p:cNvSpPr>
            <a:spLocks noChangeShapeType="1"/>
          </p:cNvSpPr>
          <p:nvPr/>
        </p:nvSpPr>
        <p:spPr bwMode="auto">
          <a:xfrm flipV="1">
            <a:off x="2012278" y="3170118"/>
            <a:ext cx="0" cy="384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Rectangle 14"/>
          <p:cNvSpPr>
            <a:spLocks noChangeArrowheads="1"/>
          </p:cNvSpPr>
          <p:nvPr/>
        </p:nvSpPr>
        <p:spPr bwMode="auto">
          <a:xfrm>
            <a:off x="2164678" y="5321180"/>
            <a:ext cx="231775" cy="692150"/>
          </a:xfrm>
          <a:prstGeom prst="rect">
            <a:avLst/>
          </a:prstGeom>
          <a:solidFill>
            <a:srgbClr val="CC99FF"/>
          </a:solidFill>
          <a:ln w="9398" cap="sq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800" b="1"/>
              <a:t>OS</a:t>
            </a:r>
          </a:p>
          <a:p>
            <a: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800" b="1"/>
          </a:p>
        </p:txBody>
      </p:sp>
      <p:sp>
        <p:nvSpPr>
          <p:cNvPr id="95" name="AutoShape 79"/>
          <p:cNvSpPr>
            <a:spLocks noChangeAspect="1" noChangeArrowheads="1"/>
          </p:cNvSpPr>
          <p:nvPr/>
        </p:nvSpPr>
        <p:spPr bwMode="auto">
          <a:xfrm>
            <a:off x="2164678" y="5702180"/>
            <a:ext cx="654050" cy="307975"/>
          </a:xfrm>
          <a:prstGeom prst="roundRect">
            <a:avLst>
              <a:gd name="adj" fmla="val 8412"/>
            </a:avLst>
          </a:prstGeom>
          <a:solidFill>
            <a:srgbClr val="FF993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45720" tIns="0" rIns="45720" bIns="0" anchor="ctr"/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eaLnBrk="1" hangingPunct="1">
              <a:spcBef>
                <a:spcPts val="538"/>
              </a:spcBef>
              <a:spcAft>
                <a:spcPts val="538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800" b="1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App</a:t>
            </a:r>
          </a:p>
        </p:txBody>
      </p:sp>
      <p:sp>
        <p:nvSpPr>
          <p:cNvPr id="96" name="TextBox 2"/>
          <p:cNvSpPr txBox="1">
            <a:spLocks noChangeArrowheads="1"/>
          </p:cNvSpPr>
          <p:nvPr/>
        </p:nvSpPr>
        <p:spPr bwMode="auto">
          <a:xfrm>
            <a:off x="1512216" y="4668718"/>
            <a:ext cx="2403474" cy="21544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800" b="1">
                <a:cs typeface="Times New Roman" panose="02020603050405020304" pitchFamily="18" charset="0"/>
              </a:rPr>
              <a:t>Memory (Coherent)</a:t>
            </a:r>
          </a:p>
        </p:txBody>
      </p:sp>
      <p:sp>
        <p:nvSpPr>
          <p:cNvPr id="97" name="AutoShape 79"/>
          <p:cNvSpPr>
            <a:spLocks noChangeAspect="1" noChangeArrowheads="1"/>
          </p:cNvSpPr>
          <p:nvPr/>
        </p:nvSpPr>
        <p:spPr bwMode="auto">
          <a:xfrm>
            <a:off x="1858290" y="2019180"/>
            <a:ext cx="768350" cy="379413"/>
          </a:xfrm>
          <a:prstGeom prst="roundRect">
            <a:avLst>
              <a:gd name="adj" fmla="val 8412"/>
            </a:avLst>
          </a:prstGeom>
          <a:solidFill>
            <a:srgbClr val="FF993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45720" tIns="0" rIns="45720" bIns="0" anchor="ctr"/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eaLnBrk="1" hangingPunct="1">
              <a:spcBef>
                <a:spcPts val="538"/>
              </a:spcBef>
              <a:spcAft>
                <a:spcPts val="538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None/>
            </a:pPr>
            <a:r>
              <a:rPr lang="en-US" sz="800" b="1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AFU</a:t>
            </a:r>
          </a:p>
        </p:txBody>
      </p:sp>
      <p:sp>
        <p:nvSpPr>
          <p:cNvPr id="98" name="AutoShape 79"/>
          <p:cNvSpPr>
            <a:spLocks noChangeAspect="1" noChangeArrowheads="1"/>
          </p:cNvSpPr>
          <p:nvPr/>
        </p:nvSpPr>
        <p:spPr bwMode="auto">
          <a:xfrm>
            <a:off x="1858290" y="2401768"/>
            <a:ext cx="768350" cy="304800"/>
          </a:xfrm>
          <a:prstGeom prst="roundRect">
            <a:avLst>
              <a:gd name="adj" fmla="val 8412"/>
            </a:avLst>
          </a:prstGeom>
          <a:solidFill>
            <a:schemeClr val="accent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45720" tIns="0" rIns="45720" bIns="0" anchor="ctr"/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 eaLnBrk="1" hangingPunct="1">
              <a:spcBef>
                <a:spcPts val="538"/>
              </a:spcBef>
              <a:spcAft>
                <a:spcPts val="538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None/>
            </a:pPr>
            <a:r>
              <a:rPr lang="en-US" sz="700" b="1">
                <a:solidFill>
                  <a:schemeClr val="tx1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IBM Supplied PSL</a:t>
            </a:r>
          </a:p>
        </p:txBody>
      </p:sp>
      <p:sp>
        <p:nvSpPr>
          <p:cNvPr id="99" name="TextBox 2"/>
          <p:cNvSpPr txBox="1">
            <a:spLocks noChangeArrowheads="1"/>
          </p:cNvSpPr>
          <p:nvPr/>
        </p:nvSpPr>
        <p:spPr bwMode="auto">
          <a:xfrm>
            <a:off x="167603" y="3478094"/>
            <a:ext cx="1344613" cy="2725736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800" b="1" dirty="0" smtClean="0">
                <a:cs typeface="Times New Roman" panose="02020603050405020304" pitchFamily="18" charset="0"/>
              </a:rPr>
              <a:t>Virtual Memory</a:t>
            </a:r>
            <a:endParaRPr lang="en-US" altLang="en-US" sz="800" b="1" dirty="0">
              <a:cs typeface="Times New Roman" panose="02020603050405020304" pitchFamily="18" charset="0"/>
            </a:endParaRPr>
          </a:p>
        </p:txBody>
      </p:sp>
      <p:sp>
        <p:nvSpPr>
          <p:cNvPr id="100" name="TextBox 2"/>
          <p:cNvSpPr txBox="1">
            <a:spLocks noChangeArrowheads="1"/>
          </p:cNvSpPr>
          <p:nvPr/>
        </p:nvSpPr>
        <p:spPr bwMode="auto">
          <a:xfrm rot="5400000">
            <a:off x="1716208" y="4234539"/>
            <a:ext cx="614363" cy="2540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defTabSz="91440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000" b="1" dirty="0">
                <a:cs typeface="Times New Roman" panose="02020603050405020304" pitchFamily="18" charset="0"/>
              </a:rPr>
              <a:t>CAPP</a:t>
            </a:r>
          </a:p>
        </p:txBody>
      </p:sp>
      <p:cxnSp>
        <p:nvCxnSpPr>
          <p:cNvPr id="101" name="Curved Connector 100"/>
          <p:cNvCxnSpPr>
            <a:stCxn id="71" idx="1"/>
            <a:endCxn id="97" idx="3"/>
          </p:cNvCxnSpPr>
          <p:nvPr/>
        </p:nvCxnSpPr>
        <p:spPr bwMode="auto">
          <a:xfrm rot="10800000">
            <a:off x="2626640" y="2208887"/>
            <a:ext cx="1546210" cy="119774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  <p:cxnSp>
        <p:nvCxnSpPr>
          <p:cNvPr id="102" name="Curved Connector 101"/>
          <p:cNvCxnSpPr>
            <a:stCxn id="53" idx="1"/>
            <a:endCxn id="95" idx="3"/>
          </p:cNvCxnSpPr>
          <p:nvPr/>
        </p:nvCxnSpPr>
        <p:spPr bwMode="auto">
          <a:xfrm rot="10800000" flipV="1">
            <a:off x="2818728" y="4918654"/>
            <a:ext cx="1354122" cy="93751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92498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 operations use </a:t>
            </a:r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/>
              <a:t>2.0 compatible SVM APIS (</a:t>
            </a:r>
            <a:r>
              <a:rPr lang="en-US" dirty="0" err="1">
                <a:solidFill>
                  <a:srgbClr val="006CBE"/>
                </a:solidFill>
              </a:rPr>
              <a:t>clSVM</a:t>
            </a:r>
            <a:r>
              <a:rPr lang="en-US" dirty="0">
                <a:solidFill>
                  <a:srgbClr val="006CBE"/>
                </a:solidFill>
              </a:rPr>
              <a:t>….</a:t>
            </a:r>
            <a:r>
              <a:rPr lang="en-US" dirty="0" smtClean="0">
                <a:solidFill>
                  <a:srgbClr val="006CBE"/>
                </a:solidFill>
              </a:rPr>
              <a:t>Altera</a:t>
            </a:r>
            <a:r>
              <a:rPr lang="en-US" dirty="0" smtClean="0"/>
              <a:t>), instead of </a:t>
            </a:r>
            <a:r>
              <a:rPr lang="en-US" dirty="0" err="1"/>
              <a:t>cl_mem</a:t>
            </a:r>
            <a:r>
              <a:rPr lang="en-US" dirty="0"/>
              <a:t> objects 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Basic changes needed </a:t>
            </a:r>
            <a:r>
              <a:rPr lang="en-US" dirty="0"/>
              <a:t>to hosts using non-shared buffers 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Allocate </a:t>
            </a:r>
            <a:r>
              <a:rPr lang="en-US" dirty="0" smtClean="0"/>
              <a:t>shared memory </a:t>
            </a:r>
            <a:r>
              <a:rPr lang="en-US" dirty="0"/>
              <a:t>buffers with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clSVMAllocAltera</a:t>
            </a:r>
            <a:r>
              <a:rPr lang="en-US" dirty="0"/>
              <a:t>, free with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clSVMFreeAltera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/>
              <a:t>Remove </a:t>
            </a:r>
            <a:r>
              <a:rPr lang="en-US" dirty="0" err="1">
                <a:solidFill>
                  <a:srgbClr val="FF0000"/>
                </a:solidFill>
              </a:rPr>
              <a:t>clCreateBuffer</a:t>
            </a:r>
            <a:r>
              <a:rPr lang="en-US" dirty="0">
                <a:solidFill>
                  <a:srgbClr val="FF0000"/>
                </a:solidFill>
              </a:rPr>
              <a:t> /</a:t>
            </a:r>
            <a:r>
              <a:rPr lang="en-US" dirty="0" err="1">
                <a:solidFill>
                  <a:srgbClr val="FF0000"/>
                </a:solidFill>
              </a:rPr>
              <a:t>clReleaseMemObject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</a:t>
            </a:r>
            <a:r>
              <a:rPr lang="en-US" dirty="0" err="1">
                <a:solidFill>
                  <a:srgbClr val="FF0000"/>
                </a:solidFill>
              </a:rPr>
              <a:t>cl_mem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buffers</a:t>
            </a:r>
          </a:p>
          <a:p>
            <a:pPr lvl="1"/>
            <a:r>
              <a:rPr lang="en-US" dirty="0"/>
              <a:t>Remove </a:t>
            </a:r>
            <a:r>
              <a:rPr lang="en-US" dirty="0" err="1" smtClean="0">
                <a:solidFill>
                  <a:srgbClr val="FF0000"/>
                </a:solidFill>
              </a:rPr>
              <a:t>clEnqueueWriteBuffer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en-US" dirty="0" err="1" smtClean="0">
                <a:solidFill>
                  <a:srgbClr val="FF0000"/>
                </a:solidFill>
              </a:rPr>
              <a:t>clEnqueueReadBuffer</a:t>
            </a:r>
            <a:r>
              <a:rPr lang="en-US" dirty="0" smtClean="0"/>
              <a:t> operations</a:t>
            </a:r>
            <a:endParaRPr lang="en-US" dirty="0"/>
          </a:p>
          <a:p>
            <a:pPr lvl="1"/>
            <a:r>
              <a:rPr lang="en-US" dirty="0"/>
              <a:t>Replace </a:t>
            </a:r>
            <a:r>
              <a:rPr lang="en-US" dirty="0" err="1">
                <a:solidFill>
                  <a:srgbClr val="FF0000"/>
                </a:solidFill>
              </a:rPr>
              <a:t>clSetKernelArg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with 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clSetKernelArgSVMPointerAltera</a:t>
            </a:r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Memory can be assumed to be ready when kernel is finished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clEnqueueSVMMap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clEnqueueSVMUnmap</a:t>
            </a:r>
            <a:r>
              <a:rPr lang="en-US" dirty="0"/>
              <a:t> </a:t>
            </a:r>
            <a:r>
              <a:rPr lang="en-US" dirty="0" smtClean="0"/>
              <a:t>can be called before/after Kernel calls, but have no effect with CAPI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D3633-7A79-4899-981C-57CF7336BC8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3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106088"/>
            <a:ext cx="8433298" cy="5020075"/>
          </a:xfrm>
        </p:spPr>
        <p:txBody>
          <a:bodyPr/>
          <a:lstStyle/>
          <a:p>
            <a:r>
              <a:rPr lang="en-US" dirty="0" smtClean="0"/>
              <a:t>Allocating Shared Virtual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2068" y="6485511"/>
            <a:ext cx="778430" cy="365125"/>
          </a:xfrm>
        </p:spPr>
        <p:txBody>
          <a:bodyPr/>
          <a:lstStyle/>
          <a:p>
            <a:fld id="{3482C549-CAD6-944D-AB16-52BEF20053F9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AutoShape 2"/>
          <p:cNvSpPr>
            <a:spLocks noChangeArrowheads="1"/>
          </p:cNvSpPr>
          <p:nvPr/>
        </p:nvSpPr>
        <p:spPr bwMode="gray">
          <a:xfrm>
            <a:off x="457200" y="1654629"/>
            <a:ext cx="8316686" cy="1798931"/>
          </a:xfrm>
          <a:prstGeom prst="roundRect">
            <a:avLst>
              <a:gd name="adj" fmla="val 2000"/>
            </a:avLst>
          </a:prstGeom>
          <a:solidFill>
            <a:srgbClr val="FAFAFA"/>
          </a:solidFill>
          <a:ln w="635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5992" tIns="17996" rIns="97072" bIns="0"/>
          <a:lstStyle/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allocate and initialize the input vectors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unsigned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hdatain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unsigned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*)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acl_aligned_malloc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sizeof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unsigned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*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vectorSize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unsigned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hdataout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unsigned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*)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acl_aligned_malloc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sizeof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unsigned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*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vectorSize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create the input buffer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cl_mem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ddatain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clCreateBuffer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(context, CL_MEM_READ_WRITE,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sizeof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unsigned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*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vectorSize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NULL, &amp;status);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create the output buffer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cl_mem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ddataout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clCreateBuffer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(context, CL_MEM_READ_WRITE,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sizeof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unsigned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*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vectorSize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NULL, &amp;status</a:t>
            </a:r>
            <a:r>
              <a:rPr lang="en-US" sz="1100" dirty="0" smtClean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Up Arrow 5"/>
          <p:cNvSpPr/>
          <p:nvPr/>
        </p:nvSpPr>
        <p:spPr bwMode="auto">
          <a:xfrm rot="10800000">
            <a:off x="4299632" y="3753290"/>
            <a:ext cx="553250" cy="591670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AutoShape 2"/>
          <p:cNvSpPr>
            <a:spLocks noChangeArrowheads="1"/>
          </p:cNvSpPr>
          <p:nvPr/>
        </p:nvSpPr>
        <p:spPr bwMode="gray">
          <a:xfrm>
            <a:off x="457200" y="4506906"/>
            <a:ext cx="8316686" cy="1798931"/>
          </a:xfrm>
          <a:prstGeom prst="roundRect">
            <a:avLst>
              <a:gd name="adj" fmla="val 2000"/>
            </a:avLst>
          </a:prstGeom>
          <a:solidFill>
            <a:srgbClr val="FAFAFA"/>
          </a:solidFill>
          <a:ln w="635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5992" tIns="17996" rIns="97072" bIns="0"/>
          <a:lstStyle/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allocate and initialize the input vectors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unsigned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hdatain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unsigned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*)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clSVMAllocAltera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(context, 0,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sizeof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unsigned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*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vectorSize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1024);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unsigned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hdataout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unsigned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*)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clSVMAllocAltera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(context, 0,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sizeof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unsigned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*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vectorSize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1024);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36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Arguments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106088"/>
            <a:ext cx="8433298" cy="5020075"/>
          </a:xfrm>
        </p:spPr>
        <p:txBody>
          <a:bodyPr/>
          <a:lstStyle/>
          <a:p>
            <a:r>
              <a:rPr lang="en-US" dirty="0" smtClean="0"/>
              <a:t>Setting the arguments to the kernel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2068" y="6485511"/>
            <a:ext cx="778430" cy="365125"/>
          </a:xfrm>
        </p:spPr>
        <p:txBody>
          <a:bodyPr/>
          <a:lstStyle/>
          <a:p>
            <a:fld id="{3482C549-CAD6-944D-AB16-52BEF20053F9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AutoShape 2"/>
          <p:cNvSpPr>
            <a:spLocks noChangeArrowheads="1"/>
          </p:cNvSpPr>
          <p:nvPr/>
        </p:nvSpPr>
        <p:spPr bwMode="gray">
          <a:xfrm>
            <a:off x="457200" y="1654629"/>
            <a:ext cx="8316686" cy="1798931"/>
          </a:xfrm>
          <a:prstGeom prst="roundRect">
            <a:avLst>
              <a:gd name="adj" fmla="val 2000"/>
            </a:avLst>
          </a:prstGeom>
          <a:solidFill>
            <a:srgbClr val="FAFAFA"/>
          </a:solidFill>
          <a:ln w="635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5992" tIns="17996" rIns="97072" bIns="0"/>
          <a:lstStyle/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set the arguments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status =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clSetKernelArg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(kernel, 0,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sizeof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cl_mem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), &amp;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ddatain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status =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clSetKernelArg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(kernel, 1,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sizeof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cl_mem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), &amp;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ddataout</a:t>
            </a:r>
            <a:r>
              <a:rPr lang="en-US" sz="1100" dirty="0" smtClean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Up Arrow 5"/>
          <p:cNvSpPr/>
          <p:nvPr/>
        </p:nvSpPr>
        <p:spPr bwMode="auto">
          <a:xfrm rot="10800000">
            <a:off x="4299632" y="3753290"/>
            <a:ext cx="553250" cy="591670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AutoShape 2"/>
          <p:cNvSpPr>
            <a:spLocks noChangeArrowheads="1"/>
          </p:cNvSpPr>
          <p:nvPr/>
        </p:nvSpPr>
        <p:spPr bwMode="gray">
          <a:xfrm>
            <a:off x="457200" y="4506906"/>
            <a:ext cx="8316686" cy="1798931"/>
          </a:xfrm>
          <a:prstGeom prst="roundRect">
            <a:avLst>
              <a:gd name="adj" fmla="val 2000"/>
            </a:avLst>
          </a:prstGeom>
          <a:solidFill>
            <a:srgbClr val="FAFAFA"/>
          </a:solidFill>
          <a:ln w="635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5992" tIns="17996" rIns="97072" bIns="0"/>
          <a:lstStyle/>
          <a:p>
            <a:pPr>
              <a:lnSpc>
                <a:spcPct val="115000"/>
              </a:lnSpc>
            </a:pP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// set the arguments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status =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clSetKernelArgSVMPointerAltera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(kernel, 0,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*)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hdatain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status = 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clSetKernelArgSVMPointerAltera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(kernel, 1,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*)</a:t>
            </a:r>
            <a:r>
              <a:rPr lang="en-US" sz="11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hdataout</a:t>
            </a:r>
            <a:r>
              <a:rPr lang="en-US" sz="1100" dirty="0" smtClean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15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LOCK_SLIDE" val="0"/>
  <p:tag name="ANNOTATION_COUNT" val="0"/>
  <p:tag name="AUDIO_ID" val="597"/>
  <p:tag name="ARTICULATE_AUDIO_RECORDED" val="1"/>
  <p:tag name="ELAPSEDTIME" val="44.4"/>
  <p:tag name="TIMELINE" val="9.60/14.10/17.10/22.20/29.90"/>
  <p:tag name="ARTICULATE_USED_LAYOUT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BULLET_8" val="8226"/>
  <p:tag name="BULLET_9" val="8226"/>
  <p:tag name="BULLET_10" val="8226"/>
  <p:tag name="MARGIN_1" val="0"/>
  <p:tag name="MARGIN_2" val="36"/>
  <p:tag name="MARGIN_3" val="72"/>
  <p:tag name="MARGIN_4" val="108"/>
  <p:tag name="MARGIN_5" val="144"/>
  <p:tag name="FONT_SIZE" val="12"/>
</p:tagLst>
</file>

<file path=ppt/theme/theme1.xml><?xml version="1.0" encoding="utf-8"?>
<a:theme xmlns:a="http://schemas.openxmlformats.org/drawingml/2006/main" name="Office Theme">
  <a:themeElements>
    <a:clrScheme name="Edge201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0DA"/>
      </a:accent1>
      <a:accent2>
        <a:srgbClr val="7F1C7D"/>
      </a:accent2>
      <a:accent3>
        <a:srgbClr val="00649D"/>
      </a:accent3>
      <a:accent4>
        <a:srgbClr val="17AF4B"/>
      </a:accent4>
      <a:accent5>
        <a:srgbClr val="007670"/>
      </a:accent5>
      <a:accent6>
        <a:srgbClr val="F04E37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2785</TotalTime>
  <Words>1411</Words>
  <Application>Microsoft Office PowerPoint</Application>
  <PresentationFormat>On-screen Show (4:3)</PresentationFormat>
  <Paragraphs>299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ＭＳ Ｐゴシック</vt:lpstr>
      <vt:lpstr>Arial</vt:lpstr>
      <vt:lpstr>Calibri</vt:lpstr>
      <vt:lpstr>Consolas</vt:lpstr>
      <vt:lpstr>Times New Roman</vt:lpstr>
      <vt:lpstr>Verdana</vt:lpstr>
      <vt:lpstr>Wingdings</vt:lpstr>
      <vt:lpstr>Office Theme</vt:lpstr>
      <vt:lpstr>CAPI OpenCL Demonstration</vt:lpstr>
      <vt:lpstr>Session objectives</vt:lpstr>
      <vt:lpstr>What is CAPI?</vt:lpstr>
      <vt:lpstr>What is OpenCL?</vt:lpstr>
      <vt:lpstr>What OpenCL 2.0 features exploit CAPI?</vt:lpstr>
      <vt:lpstr>Putting CAPI and OpenCL Together</vt:lpstr>
      <vt:lpstr>Usage Overview</vt:lpstr>
      <vt:lpstr>Allocation</vt:lpstr>
      <vt:lpstr>Arguments</vt:lpstr>
      <vt:lpstr>Execution</vt:lpstr>
      <vt:lpstr>Cleanup</vt:lpstr>
      <vt:lpstr>Demo</vt:lpstr>
      <vt:lpstr>Session summary</vt:lpstr>
      <vt:lpstr>Please fill out an evaluation!</vt:lpstr>
      <vt:lpstr>Continue growing your IBM skills</vt:lpstr>
      <vt:lpstr>Backup Material</vt:lpstr>
      <vt:lpstr>OpenCL Compile</vt:lpstr>
      <vt:lpstr>Upload the kernel</vt:lpstr>
      <vt:lpstr>Execute host-side application</vt:lpstr>
    </vt:vector>
  </TitlesOfParts>
  <Company>Creative Concepts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Linda Malcomb</dc:creator>
  <cp:lastModifiedBy>ADMINIBM</cp:lastModifiedBy>
  <cp:revision>90</cp:revision>
  <dcterms:created xsi:type="dcterms:W3CDTF">2015-01-30T20:31:02Z</dcterms:created>
  <dcterms:modified xsi:type="dcterms:W3CDTF">2015-05-13T22:55:42Z</dcterms:modified>
</cp:coreProperties>
</file>